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7" r:id="rId2"/>
    <p:sldId id="258" r:id="rId3"/>
    <p:sldId id="260" r:id="rId4"/>
    <p:sldId id="261" r:id="rId5"/>
    <p:sldId id="262" r:id="rId6"/>
    <p:sldId id="305" r:id="rId7"/>
    <p:sldId id="306" r:id="rId8"/>
    <p:sldId id="307" r:id="rId9"/>
    <p:sldId id="308" r:id="rId10"/>
    <p:sldId id="309" r:id="rId11"/>
    <p:sldId id="310" r:id="rId12"/>
    <p:sldId id="292" r:id="rId13"/>
    <p:sldId id="311" r:id="rId14"/>
    <p:sldId id="263" r:id="rId15"/>
    <p:sldId id="312" r:id="rId16"/>
    <p:sldId id="295" r:id="rId17"/>
    <p:sldId id="296" r:id="rId18"/>
    <p:sldId id="313" r:id="rId19"/>
    <p:sldId id="265" r:id="rId20"/>
    <p:sldId id="314" r:id="rId21"/>
    <p:sldId id="280" r:id="rId22"/>
    <p:sldId id="328" r:id="rId23"/>
    <p:sldId id="315" r:id="rId24"/>
    <p:sldId id="279" r:id="rId25"/>
    <p:sldId id="316" r:id="rId26"/>
    <p:sldId id="317" r:id="rId27"/>
    <p:sldId id="318" r:id="rId28"/>
    <p:sldId id="319" r:id="rId29"/>
    <p:sldId id="281" r:id="rId30"/>
    <p:sldId id="330" r:id="rId31"/>
    <p:sldId id="329" r:id="rId32"/>
    <p:sldId id="320" r:id="rId33"/>
    <p:sldId id="321" r:id="rId34"/>
    <p:sldId id="322" r:id="rId35"/>
  </p:sldIdLst>
  <p:sldSz cx="18288000" cy="10287000"/>
  <p:notesSz cx="6858000" cy="9144000"/>
  <p:embeddedFontLst>
    <p:embeddedFont>
      <p:font typeface="Aleo" panose="020B0604020202020204" charset="0"/>
      <p:regular r:id="rId37"/>
    </p:embeddedFont>
    <p:embeddedFont>
      <p:font typeface="Aleo Bold" panose="020B0604020202020204" charset="0"/>
      <p:regular r:id="rId38"/>
    </p:embeddedFont>
    <p:embeddedFont>
      <p:font typeface="Calibri" panose="020F0502020204030204" pitchFamily="34" charset="0"/>
      <p:regular r:id="rId39"/>
      <p:bold r:id="rId40"/>
      <p:italic r:id="rId41"/>
      <p:boldItalic r:id="rId42"/>
    </p:embeddedFont>
    <p:embeddedFont>
      <p:font typeface="Dosis Extra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22" autoAdjust="0"/>
  </p:normalViewPr>
  <p:slideViewPr>
    <p:cSldViewPr>
      <p:cViewPr varScale="1">
        <p:scale>
          <a:sx n="40" d="100"/>
          <a:sy n="40" d="100"/>
        </p:scale>
        <p:origin x="1044"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8-25T01:18:52.294"/>
    </inkml:context>
    <inkml:brush xml:id="br0">
      <inkml:brushProperty name="width" value="0.05292" units="cm"/>
      <inkml:brushProperty name="height" value="0.05292" units="cm"/>
      <inkml:brushProperty name="color" value="#FF0000"/>
    </inkml:brush>
  </inkml:definitions>
  <inkml:trace contextRef="#ctx0" brushRef="#br0">21167 7885 0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406F1-E136-45E0-9061-8EBEB53D9B94}" type="datetimeFigureOut">
              <a:rPr lang="en-PH" smtClean="0"/>
              <a:t>31/08/2022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7BDA-B81C-4EC8-A5C9-6C12BE931BCA}" type="slidenum">
              <a:rPr lang="en-PH" smtClean="0"/>
              <a:t>‹#›</a:t>
            </a:fld>
            <a:endParaRPr lang="en-PH"/>
          </a:p>
        </p:txBody>
      </p:sp>
    </p:spTree>
    <p:extLst>
      <p:ext uri="{BB962C8B-B14F-4D97-AF65-F5344CB8AC3E}">
        <p14:creationId xmlns:p14="http://schemas.microsoft.com/office/powerpoint/2010/main" val="276986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specific vocabulary</a:t>
            </a:r>
          </a:p>
        </p:txBody>
      </p:sp>
      <p:sp>
        <p:nvSpPr>
          <p:cNvPr id="4" name="Slide Number Placeholder 3"/>
          <p:cNvSpPr>
            <a:spLocks noGrp="1"/>
          </p:cNvSpPr>
          <p:nvPr>
            <p:ph type="sldNum" sz="quarter" idx="5"/>
          </p:nvPr>
        </p:nvSpPr>
        <p:spPr/>
        <p:txBody>
          <a:bodyPr/>
          <a:lstStyle/>
          <a:p>
            <a:fld id="{C9607BDA-B81C-4EC8-A5C9-6C12BE931BCA}" type="slidenum">
              <a:rPr lang="en-PH" smtClean="0"/>
              <a:t>16</a:t>
            </a:fld>
            <a:endParaRPr lang="en-PH"/>
          </a:p>
        </p:txBody>
      </p:sp>
    </p:spTree>
    <p:extLst>
      <p:ext uri="{BB962C8B-B14F-4D97-AF65-F5344CB8AC3E}">
        <p14:creationId xmlns:p14="http://schemas.microsoft.com/office/powerpoint/2010/main" val="352420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specific vocabulary</a:t>
            </a:r>
          </a:p>
        </p:txBody>
      </p:sp>
      <p:sp>
        <p:nvSpPr>
          <p:cNvPr id="4" name="Slide Number Placeholder 3"/>
          <p:cNvSpPr>
            <a:spLocks noGrp="1"/>
          </p:cNvSpPr>
          <p:nvPr>
            <p:ph type="sldNum" sz="quarter" idx="5"/>
          </p:nvPr>
        </p:nvSpPr>
        <p:spPr/>
        <p:txBody>
          <a:bodyPr/>
          <a:lstStyle/>
          <a:p>
            <a:fld id="{C9607BDA-B81C-4EC8-A5C9-6C12BE931BCA}" type="slidenum">
              <a:rPr lang="en-PH" smtClean="0"/>
              <a:t>19</a:t>
            </a:fld>
            <a:endParaRPr lang="en-PH"/>
          </a:p>
        </p:txBody>
      </p:sp>
    </p:spTree>
    <p:extLst>
      <p:ext uri="{BB962C8B-B14F-4D97-AF65-F5344CB8AC3E}">
        <p14:creationId xmlns:p14="http://schemas.microsoft.com/office/powerpoint/2010/main" val="193466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specific vocabulary</a:t>
            </a:r>
          </a:p>
        </p:txBody>
      </p:sp>
      <p:sp>
        <p:nvSpPr>
          <p:cNvPr id="4" name="Slide Number Placeholder 3"/>
          <p:cNvSpPr>
            <a:spLocks noGrp="1"/>
          </p:cNvSpPr>
          <p:nvPr>
            <p:ph type="sldNum" sz="quarter" idx="5"/>
          </p:nvPr>
        </p:nvSpPr>
        <p:spPr/>
        <p:txBody>
          <a:bodyPr/>
          <a:lstStyle/>
          <a:p>
            <a:fld id="{C9607BDA-B81C-4EC8-A5C9-6C12BE931BCA}" type="slidenum">
              <a:rPr lang="en-PH" smtClean="0"/>
              <a:t>20</a:t>
            </a:fld>
            <a:endParaRPr lang="en-PH"/>
          </a:p>
        </p:txBody>
      </p:sp>
    </p:spTree>
    <p:extLst>
      <p:ext uri="{BB962C8B-B14F-4D97-AF65-F5344CB8AC3E}">
        <p14:creationId xmlns:p14="http://schemas.microsoft.com/office/powerpoint/2010/main" val="152192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9434694" y="8753498"/>
            <a:ext cx="7311792" cy="59052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4" name="Picture 4"/>
          <p:cNvPicPr>
            <a:picLocks noChangeAspect="1"/>
          </p:cNvPicPr>
          <p:nvPr/>
        </p:nvPicPr>
        <p:blipFill>
          <a:blip r:embed="rId2"/>
          <a:srcRect/>
          <a:stretch>
            <a:fillRect/>
          </a:stretch>
        </p:blipFill>
        <p:spPr>
          <a:xfrm>
            <a:off x="9981788" y="3599259"/>
            <a:ext cx="4918656" cy="5678102"/>
          </a:xfrm>
          <a:prstGeom prst="rect">
            <a:avLst/>
          </a:prstGeom>
        </p:spPr>
      </p:pic>
      <p:pic>
        <p:nvPicPr>
          <p:cNvPr id="5" name="Picture 5"/>
          <p:cNvPicPr>
            <a:picLocks noChangeAspect="1"/>
          </p:cNvPicPr>
          <p:nvPr/>
        </p:nvPicPr>
        <p:blipFill>
          <a:blip r:embed="rId3"/>
          <a:srcRect/>
          <a:stretch>
            <a:fillRect/>
          </a:stretch>
        </p:blipFill>
        <p:spPr>
          <a:xfrm>
            <a:off x="14393430" y="4924436"/>
            <a:ext cx="2448306" cy="4114800"/>
          </a:xfrm>
          <a:prstGeom prst="rect">
            <a:avLst/>
          </a:prstGeom>
        </p:spPr>
      </p:pic>
      <p:sp>
        <p:nvSpPr>
          <p:cNvPr id="6" name="TextBox 6"/>
          <p:cNvSpPr txBox="1"/>
          <p:nvPr/>
        </p:nvSpPr>
        <p:spPr>
          <a:xfrm>
            <a:off x="381000" y="1839714"/>
            <a:ext cx="9410700" cy="5437386"/>
          </a:xfrm>
          <a:prstGeom prst="rect">
            <a:avLst/>
          </a:prstGeom>
        </p:spPr>
        <p:txBody>
          <a:bodyPr wrap="square" lIns="0" tIns="0" rIns="0" bIns="0" rtlCol="0" anchor="t">
            <a:spAutoFit/>
          </a:bodyPr>
          <a:lstStyle/>
          <a:p>
            <a:pPr marL="0" lvl="0" indent="0">
              <a:lnSpc>
                <a:spcPts val="10559"/>
              </a:lnSpc>
            </a:pPr>
            <a:r>
              <a:rPr lang="en-US" sz="11500" u="none" dirty="0">
                <a:solidFill>
                  <a:srgbClr val="DDBC78"/>
                </a:solidFill>
                <a:latin typeface="Dosis Extra Bold"/>
              </a:rPr>
              <a:t>Nature and Characteristics of an </a:t>
            </a:r>
          </a:p>
          <a:p>
            <a:pPr marL="0" lvl="0" indent="0">
              <a:lnSpc>
                <a:spcPts val="10559"/>
              </a:lnSpc>
            </a:pPr>
            <a:r>
              <a:rPr lang="en-US" sz="11500" u="none" dirty="0">
                <a:solidFill>
                  <a:srgbClr val="DDBC78"/>
                </a:solidFill>
                <a:latin typeface="Dosis Extra Bold"/>
              </a:rPr>
              <a:t>Academic Text </a:t>
            </a:r>
            <a:endParaRPr lang="en-US" sz="11500" u="none" dirty="0">
              <a:solidFill>
                <a:srgbClr val="F8F6EB"/>
              </a:solidFill>
              <a:latin typeface="Dosis Extra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11249233"/>
          </a:xfrm>
          <a:prstGeom prst="rect">
            <a:avLst/>
          </a:prstGeom>
        </p:spPr>
        <p:txBody>
          <a:bodyPr wrap="square" lIns="0" tIns="0" rIns="0" bIns="0" rtlCol="0" anchor="t">
            <a:spAutoFit/>
          </a:bodyPr>
          <a:lstStyle/>
          <a:p>
            <a:pPr marL="0" lvl="0" indent="0" algn="ctr"/>
            <a:r>
              <a:rPr lang="en-US" sz="11500" b="1" dirty="0">
                <a:solidFill>
                  <a:srgbClr val="50603F"/>
                </a:solidFill>
                <a:latin typeface="Dosis Extra Bold"/>
              </a:rPr>
              <a:t>EVIDENCE-BASED ARGUMENTS</a:t>
            </a:r>
            <a:endParaRPr lang="en-US" sz="11500" b="1" u="none"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5400" b="1" dirty="0"/>
              <a:t>What is valued in an academic text is that opinions are based on a sound understanding of the pertinent body of knowledge and academic debates that exist within, and often external to a specific discipline. </a:t>
            </a:r>
          </a:p>
          <a:p>
            <a:endParaRPr lang="en-PH" sz="4800" b="1" dirty="0"/>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24949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10125849"/>
          </a:xfrm>
          <a:prstGeom prst="rect">
            <a:avLst/>
          </a:prstGeom>
        </p:spPr>
        <p:txBody>
          <a:bodyPr wrap="square" lIns="0" tIns="0" rIns="0" bIns="0" rtlCol="0" anchor="t">
            <a:spAutoFit/>
          </a:bodyPr>
          <a:lstStyle/>
          <a:p>
            <a:pPr marL="0" lvl="0" indent="0" algn="ctr"/>
            <a:r>
              <a:rPr lang="en-US" sz="11500" b="1" dirty="0">
                <a:solidFill>
                  <a:srgbClr val="50603F"/>
                </a:solidFill>
                <a:latin typeface="Dosis Extra Bold"/>
              </a:rPr>
              <a:t>THESIS-DRIVEN</a:t>
            </a:r>
            <a:endParaRPr lang="en-US" sz="11500" b="1" u="none"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6000" b="1" dirty="0"/>
              <a:t>The starting point of an academic text is a particular perspective, idea or position applied to the chosen research problem, such as establishing, proving, or disproving solutions to the questions posed for the topic</a:t>
            </a:r>
            <a:r>
              <a:rPr lang="en-PH" dirty="0"/>
              <a:t>.  </a:t>
            </a:r>
            <a:endParaRPr lang="en-PH" sz="4800" b="1" dirty="0"/>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4947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6EB"/>
        </a:solidFill>
        <a:effectLst/>
      </p:bgPr>
    </p:bg>
    <p:spTree>
      <p:nvGrpSpPr>
        <p:cNvPr id="1" name=""/>
        <p:cNvGrpSpPr/>
        <p:nvPr/>
      </p:nvGrpSpPr>
      <p:grpSpPr>
        <a:xfrm>
          <a:off x="0" y="0"/>
          <a:ext cx="0" cy="0"/>
          <a:chOff x="0" y="0"/>
          <a:chExt cx="0" cy="0"/>
        </a:xfrm>
      </p:grpSpPr>
      <p:sp>
        <p:nvSpPr>
          <p:cNvPr id="7" name="TextBox 7"/>
          <p:cNvSpPr txBox="1"/>
          <p:nvPr/>
        </p:nvSpPr>
        <p:spPr>
          <a:xfrm>
            <a:off x="1524000" y="2510727"/>
            <a:ext cx="10448423" cy="2718693"/>
          </a:xfrm>
          <a:prstGeom prst="rect">
            <a:avLst/>
          </a:prstGeom>
        </p:spPr>
        <p:txBody>
          <a:bodyPr lIns="0" tIns="0" rIns="0" bIns="0" rtlCol="0" anchor="t">
            <a:spAutoFit/>
          </a:bodyPr>
          <a:lstStyle/>
          <a:p>
            <a:pPr marL="0" lvl="0" indent="0">
              <a:lnSpc>
                <a:spcPts val="10560"/>
              </a:lnSpc>
            </a:pPr>
            <a:r>
              <a:rPr lang="en-US" sz="11500" u="none" dirty="0">
                <a:solidFill>
                  <a:srgbClr val="DDBC78"/>
                </a:solidFill>
                <a:latin typeface="Dosis Extra Bold"/>
              </a:rPr>
              <a:t>FEATURES OF AN ACADEMIC TEXT</a:t>
            </a:r>
          </a:p>
        </p:txBody>
      </p:sp>
      <p:grpSp>
        <p:nvGrpSpPr>
          <p:cNvPr id="10" name="Group 10"/>
          <p:cNvGrpSpPr/>
          <p:nvPr/>
        </p:nvGrpSpPr>
        <p:grpSpPr>
          <a:xfrm>
            <a:off x="13605108" y="8991191"/>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2660158" y="1709073"/>
            <a:ext cx="3920146" cy="7520664"/>
          </a:xfrm>
          <a:prstGeom prst="rect">
            <a:avLst/>
          </a:prstGeom>
        </p:spPr>
      </p:pic>
      <p:pic>
        <p:nvPicPr>
          <p:cNvPr id="13" name="Picture 13"/>
          <p:cNvPicPr>
            <a:picLocks noChangeAspect="1"/>
          </p:cNvPicPr>
          <p:nvPr/>
        </p:nvPicPr>
        <p:blipFill>
          <a:blip r:embed="rId3"/>
          <a:srcRect r="21669"/>
          <a:stretch>
            <a:fillRect/>
          </a:stretch>
        </p:blipFill>
        <p:spPr>
          <a:xfrm>
            <a:off x="13605108" y="5616928"/>
            <a:ext cx="1912700" cy="3590925"/>
          </a:xfrm>
          <a:prstGeom prst="rect">
            <a:avLst/>
          </a:prstGeom>
        </p:spPr>
      </p:pic>
    </p:spTree>
    <p:extLst>
      <p:ext uri="{BB962C8B-B14F-4D97-AF65-F5344CB8AC3E}">
        <p14:creationId xmlns:p14="http://schemas.microsoft.com/office/powerpoint/2010/main" val="9771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6EB"/>
        </a:solidFill>
        <a:effectLst/>
      </p:bgPr>
    </p:bg>
    <p:spTree>
      <p:nvGrpSpPr>
        <p:cNvPr id="1" name=""/>
        <p:cNvGrpSpPr/>
        <p:nvPr/>
      </p:nvGrpSpPr>
      <p:grpSpPr>
        <a:xfrm>
          <a:off x="0" y="0"/>
          <a:ext cx="0" cy="0"/>
          <a:chOff x="0" y="0"/>
          <a:chExt cx="0" cy="0"/>
        </a:xfrm>
      </p:grpSpPr>
      <p:sp>
        <p:nvSpPr>
          <p:cNvPr id="9" name="TextBox 9"/>
          <p:cNvSpPr txBox="1"/>
          <p:nvPr/>
        </p:nvSpPr>
        <p:spPr>
          <a:xfrm>
            <a:off x="405934" y="38100"/>
            <a:ext cx="16129466" cy="11079956"/>
          </a:xfrm>
          <a:prstGeom prst="rect">
            <a:avLst/>
          </a:prstGeom>
        </p:spPr>
        <p:txBody>
          <a:bodyPr wrap="square" lIns="0" tIns="0" rIns="0" bIns="0" rtlCol="0" anchor="t">
            <a:spAutoFit/>
          </a:bodyPr>
          <a:lstStyle/>
          <a:p>
            <a:pPr marL="742950" indent="-742950">
              <a:buAutoNum type="arabicPeriod"/>
            </a:pPr>
            <a:r>
              <a:rPr lang="en-PH" sz="6000" b="1" dirty="0"/>
              <a:t>Complex  - Written language has no longer words, it is lexically more varied vocabulary. </a:t>
            </a:r>
          </a:p>
          <a:p>
            <a:pPr marL="571500" indent="-571500">
              <a:buFontTx/>
              <a:buChar char="-"/>
            </a:pPr>
            <a:r>
              <a:rPr lang="en-PH" sz="6000" b="1" dirty="0"/>
              <a:t>Written texts are shorter and the language has more grammatical complexity,      including more subordinate clauses and more passives.  </a:t>
            </a:r>
          </a:p>
          <a:p>
            <a:endParaRPr lang="en-PH" sz="6000" b="1" dirty="0"/>
          </a:p>
          <a:p>
            <a:r>
              <a:rPr lang="en-PH" sz="6000" b="1" dirty="0"/>
              <a:t>2. Formal   - Should avoid colloquial words and expressions. </a:t>
            </a:r>
          </a:p>
          <a:p>
            <a:endParaRPr lang="en-PH" sz="6000" b="1" dirty="0"/>
          </a:p>
          <a:p>
            <a:r>
              <a:rPr lang="en-PH" sz="6000" b="1" dirty="0"/>
              <a:t>3. Precise  - Facts are given accurately and precisely. </a:t>
            </a:r>
          </a:p>
          <a:p>
            <a:endParaRPr lang="en-PH" sz="6000" b="1" dirty="0"/>
          </a:p>
        </p:txBody>
      </p:sp>
      <p:grpSp>
        <p:nvGrpSpPr>
          <p:cNvPr id="10" name="Group 10"/>
          <p:cNvGrpSpPr/>
          <p:nvPr/>
        </p:nvGrpSpPr>
        <p:grpSpPr>
          <a:xfrm>
            <a:off x="14374986" y="9473300"/>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4772226" y="3467100"/>
            <a:ext cx="3244919" cy="6225264"/>
          </a:xfrm>
          <a:prstGeom prst="rect">
            <a:avLst/>
          </a:prstGeom>
        </p:spPr>
      </p:pic>
      <p:pic>
        <p:nvPicPr>
          <p:cNvPr id="13" name="Picture 13"/>
          <p:cNvPicPr>
            <a:picLocks noChangeAspect="1"/>
          </p:cNvPicPr>
          <p:nvPr/>
        </p:nvPicPr>
        <p:blipFill>
          <a:blip r:embed="rId3"/>
          <a:srcRect r="21669"/>
          <a:stretch>
            <a:fillRect/>
          </a:stretch>
        </p:blipFill>
        <p:spPr>
          <a:xfrm>
            <a:off x="14475854" y="6101439"/>
            <a:ext cx="1912700" cy="3590925"/>
          </a:xfrm>
          <a:prstGeom prst="rect">
            <a:avLst/>
          </a:prstGeom>
        </p:spPr>
      </p:pic>
    </p:spTree>
    <p:extLst>
      <p:ext uri="{BB962C8B-B14F-4D97-AF65-F5344CB8AC3E}">
        <p14:creationId xmlns:p14="http://schemas.microsoft.com/office/powerpoint/2010/main" val="117112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6EB"/>
        </a:solidFill>
        <a:effectLst/>
      </p:bgPr>
    </p:bg>
    <p:spTree>
      <p:nvGrpSpPr>
        <p:cNvPr id="1" name=""/>
        <p:cNvGrpSpPr/>
        <p:nvPr/>
      </p:nvGrpSpPr>
      <p:grpSpPr>
        <a:xfrm>
          <a:off x="0" y="0"/>
          <a:ext cx="0" cy="0"/>
          <a:chOff x="0" y="0"/>
          <a:chExt cx="0" cy="0"/>
        </a:xfrm>
      </p:grpSpPr>
      <p:sp>
        <p:nvSpPr>
          <p:cNvPr id="9" name="TextBox 9"/>
          <p:cNvSpPr txBox="1"/>
          <p:nvPr/>
        </p:nvSpPr>
        <p:spPr>
          <a:xfrm>
            <a:off x="405934" y="571500"/>
            <a:ext cx="15748466" cy="10802957"/>
          </a:xfrm>
          <a:prstGeom prst="rect">
            <a:avLst/>
          </a:prstGeom>
        </p:spPr>
        <p:txBody>
          <a:bodyPr wrap="square" lIns="0" tIns="0" rIns="0" bIns="0" rtlCol="0" anchor="t">
            <a:spAutoFit/>
          </a:bodyPr>
          <a:lstStyle/>
          <a:p>
            <a:r>
              <a:rPr lang="en-PH" sz="5400" b="1" dirty="0"/>
              <a:t>4. Objective  - has fewer words that emphasize on the information you want to give and the  arguments you want to make  - mostly use nouns (adjectives), rather than verbs (adverbs) </a:t>
            </a:r>
          </a:p>
          <a:p>
            <a:endParaRPr lang="en-PH" sz="5400" b="1" dirty="0"/>
          </a:p>
          <a:p>
            <a:r>
              <a:rPr lang="en-PH" sz="5400" b="1" dirty="0"/>
              <a:t>5. Explicit  - It is the responsibility of the writer in English to make it clear to the reader how the various parts of the text are related.  </a:t>
            </a:r>
          </a:p>
          <a:p>
            <a:endParaRPr lang="en-PH" sz="5400" b="1" dirty="0"/>
          </a:p>
          <a:p>
            <a:pPr marL="742950" indent="-742950">
              <a:buAutoNum type="arabicPeriod" startAt="6"/>
            </a:pPr>
            <a:r>
              <a:rPr lang="en-PH" sz="5400" b="1" dirty="0"/>
              <a:t>Accurate  - Uses vocabulary accurately  - Most subjects have words with narrow specific meanings.  </a:t>
            </a:r>
          </a:p>
          <a:p>
            <a:pPr marL="742950" indent="-742950">
              <a:buAutoNum type="arabicPeriod" startAt="6"/>
            </a:pPr>
            <a:endParaRPr lang="en-PH" sz="5400" b="1" dirty="0"/>
          </a:p>
          <a:p>
            <a:endParaRPr lang="en-PH" sz="5400" b="1" dirty="0"/>
          </a:p>
        </p:txBody>
      </p:sp>
      <p:grpSp>
        <p:nvGrpSpPr>
          <p:cNvPr id="10" name="Group 10"/>
          <p:cNvGrpSpPr/>
          <p:nvPr/>
        </p:nvGrpSpPr>
        <p:grpSpPr>
          <a:xfrm>
            <a:off x="14401800" y="9397100"/>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4478270" y="3086100"/>
            <a:ext cx="3403796" cy="6530064"/>
          </a:xfrm>
          <a:prstGeom prst="rect">
            <a:avLst/>
          </a:prstGeom>
        </p:spPr>
      </p:pic>
      <p:pic>
        <p:nvPicPr>
          <p:cNvPr id="13" name="Picture 13"/>
          <p:cNvPicPr>
            <a:picLocks noChangeAspect="1"/>
          </p:cNvPicPr>
          <p:nvPr/>
        </p:nvPicPr>
        <p:blipFill>
          <a:blip r:embed="rId3"/>
          <a:srcRect r="21669"/>
          <a:stretch>
            <a:fillRect/>
          </a:stretch>
        </p:blipFill>
        <p:spPr>
          <a:xfrm>
            <a:off x="14697557" y="6025239"/>
            <a:ext cx="1912700" cy="3590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6EB"/>
        </a:solidFill>
        <a:effectLst/>
      </p:bgPr>
    </p:bg>
    <p:spTree>
      <p:nvGrpSpPr>
        <p:cNvPr id="1" name=""/>
        <p:cNvGrpSpPr/>
        <p:nvPr/>
      </p:nvGrpSpPr>
      <p:grpSpPr>
        <a:xfrm>
          <a:off x="0" y="0"/>
          <a:ext cx="0" cy="0"/>
          <a:chOff x="0" y="0"/>
          <a:chExt cx="0" cy="0"/>
        </a:xfrm>
      </p:grpSpPr>
      <p:sp>
        <p:nvSpPr>
          <p:cNvPr id="9" name="TextBox 9"/>
          <p:cNvSpPr txBox="1"/>
          <p:nvPr/>
        </p:nvSpPr>
        <p:spPr>
          <a:xfrm>
            <a:off x="377860" y="419100"/>
            <a:ext cx="15547940" cy="9602629"/>
          </a:xfrm>
          <a:prstGeom prst="rect">
            <a:avLst/>
          </a:prstGeom>
        </p:spPr>
        <p:txBody>
          <a:bodyPr wrap="square" lIns="0" tIns="0" rIns="0" bIns="0" rtlCol="0" anchor="t">
            <a:spAutoFit/>
          </a:bodyPr>
          <a:lstStyle/>
          <a:p>
            <a:r>
              <a:rPr lang="en-PH" sz="4800" b="1" dirty="0"/>
              <a:t>7. Hedging  - It is necessary to make decisions about your stance on a particular subject, or the strength of the claims you are making. </a:t>
            </a:r>
          </a:p>
          <a:p>
            <a:endParaRPr lang="en-PH" sz="4800" b="1" dirty="0"/>
          </a:p>
          <a:p>
            <a:r>
              <a:rPr lang="en-PH" sz="4800" b="1" dirty="0"/>
              <a:t>8. Responsible  - You must be responsible for and must be able to provide evidence and justification for any claims you make.  </a:t>
            </a:r>
          </a:p>
          <a:p>
            <a:pPr marL="742950" indent="-742950">
              <a:buAutoNum type="arabicPeriod" startAt="9"/>
            </a:pPr>
            <a:r>
              <a:rPr lang="en-PH" sz="4800" b="1" dirty="0"/>
              <a:t>Organize  - Well-organized.  -  It flows easily from one section to the next in a logical fashion. </a:t>
            </a:r>
          </a:p>
          <a:p>
            <a:endParaRPr lang="en-PH" sz="4800" b="1" dirty="0"/>
          </a:p>
          <a:p>
            <a:pPr marL="742950" indent="-742950">
              <a:buAutoNum type="arabicPeriod" startAt="10"/>
            </a:pPr>
            <a:r>
              <a:rPr lang="en-PH" sz="4800" b="1" dirty="0"/>
              <a:t>Plan  - Well-planned.  </a:t>
            </a:r>
          </a:p>
          <a:p>
            <a:r>
              <a:rPr lang="en-PH" sz="4800" b="1" dirty="0"/>
              <a:t>- It usually takes place after research and evaluation, according to specific purpose and plan. </a:t>
            </a:r>
          </a:p>
        </p:txBody>
      </p:sp>
      <p:grpSp>
        <p:nvGrpSpPr>
          <p:cNvPr id="10" name="Group 10"/>
          <p:cNvGrpSpPr/>
          <p:nvPr/>
        </p:nvGrpSpPr>
        <p:grpSpPr>
          <a:xfrm>
            <a:off x="14292043" y="9008841"/>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4793200" y="3226468"/>
            <a:ext cx="3145013" cy="6033599"/>
          </a:xfrm>
          <a:prstGeom prst="rect">
            <a:avLst/>
          </a:prstGeom>
        </p:spPr>
      </p:pic>
      <p:pic>
        <p:nvPicPr>
          <p:cNvPr id="13" name="Picture 13"/>
          <p:cNvPicPr>
            <a:picLocks noChangeAspect="1"/>
          </p:cNvPicPr>
          <p:nvPr/>
        </p:nvPicPr>
        <p:blipFill>
          <a:blip r:embed="rId3"/>
          <a:srcRect r="21669"/>
          <a:stretch>
            <a:fillRect/>
          </a:stretch>
        </p:blipFill>
        <p:spPr>
          <a:xfrm>
            <a:off x="14872123" y="5636980"/>
            <a:ext cx="1912700" cy="3590925"/>
          </a:xfrm>
          <a:prstGeom prst="rect">
            <a:avLst/>
          </a:prstGeom>
        </p:spPr>
      </p:pic>
    </p:spTree>
    <p:extLst>
      <p:ext uri="{BB962C8B-B14F-4D97-AF65-F5344CB8AC3E}">
        <p14:creationId xmlns:p14="http://schemas.microsoft.com/office/powerpoint/2010/main" val="35214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CF6A9E-AE18-48AB-9EF6-B3F5D5874BF8}"/>
              </a:ext>
            </a:extLst>
          </p:cNvPr>
          <p:cNvSpPr/>
          <p:nvPr/>
        </p:nvSpPr>
        <p:spPr>
          <a:xfrm>
            <a:off x="0" y="0"/>
            <a:ext cx="18288000" cy="10287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Picture 6"/>
          <p:cNvPicPr>
            <a:picLocks noChangeAspect="1"/>
          </p:cNvPicPr>
          <p:nvPr/>
        </p:nvPicPr>
        <p:blipFill>
          <a:blip r:embed="rId3"/>
          <a:srcRect/>
          <a:stretch>
            <a:fillRect/>
          </a:stretch>
        </p:blipFill>
        <p:spPr>
          <a:xfrm>
            <a:off x="14628871" y="3137316"/>
            <a:ext cx="2650119" cy="6005936"/>
          </a:xfrm>
          <a:prstGeom prst="rect">
            <a:avLst/>
          </a:prstGeom>
        </p:spPr>
      </p:pic>
      <p:grpSp>
        <p:nvGrpSpPr>
          <p:cNvPr id="7" name="Group 7"/>
          <p:cNvGrpSpPr/>
          <p:nvPr/>
        </p:nvGrpSpPr>
        <p:grpSpPr>
          <a:xfrm>
            <a:off x="10779241" y="8474606"/>
            <a:ext cx="6099059" cy="85914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9" name="Picture 9"/>
          <p:cNvPicPr>
            <a:picLocks noChangeAspect="1"/>
          </p:cNvPicPr>
          <p:nvPr/>
        </p:nvPicPr>
        <p:blipFill>
          <a:blip r:embed="rId4"/>
          <a:srcRect/>
          <a:stretch>
            <a:fillRect/>
          </a:stretch>
        </p:blipFill>
        <p:spPr>
          <a:xfrm>
            <a:off x="11464402" y="1412558"/>
            <a:ext cx="5300238" cy="7910803"/>
          </a:xfrm>
          <a:prstGeom prst="rect">
            <a:avLst/>
          </a:prstGeom>
        </p:spPr>
      </p:pic>
      <p:sp>
        <p:nvSpPr>
          <p:cNvPr id="12" name="TextBox 3">
            <a:extLst>
              <a:ext uri="{FF2B5EF4-FFF2-40B4-BE49-F238E27FC236}">
                <a16:creationId xmlns:a16="http://schemas.microsoft.com/office/drawing/2014/main" id="{651B799D-8F26-452F-94A3-5C2DFE34F925}"/>
              </a:ext>
            </a:extLst>
          </p:cNvPr>
          <p:cNvSpPr txBox="1"/>
          <p:nvPr/>
        </p:nvSpPr>
        <p:spPr>
          <a:xfrm>
            <a:off x="680631" y="1651980"/>
            <a:ext cx="10447994" cy="7386638"/>
          </a:xfrm>
          <a:prstGeom prst="rect">
            <a:avLst/>
          </a:prstGeom>
        </p:spPr>
        <p:txBody>
          <a:bodyPr wrap="square" lIns="0" tIns="0" rIns="0" bIns="0" rtlCol="0" anchor="t">
            <a:spAutoFit/>
          </a:bodyPr>
          <a:lstStyle/>
          <a:p>
            <a:pPr marL="0" lvl="0" indent="0"/>
            <a:endParaRPr lang="en-US" sz="9600" dirty="0">
              <a:solidFill>
                <a:srgbClr val="DDBC78"/>
              </a:solidFill>
              <a:latin typeface="Dosis Extra Bold"/>
            </a:endParaRPr>
          </a:p>
          <a:p>
            <a:pPr marL="685800" indent="-685800">
              <a:buFont typeface="Wingdings" panose="05000000000000000000" pitchFamily="2" charset="2"/>
              <a:buChar char="ü"/>
            </a:pPr>
            <a:r>
              <a:rPr lang="en-US" sz="9600" dirty="0">
                <a:solidFill>
                  <a:srgbClr val="DDBC78"/>
                </a:solidFill>
                <a:latin typeface="Dosis Extra Bold"/>
              </a:rPr>
              <a:t>PURPOSES IN READING AN ACADEMIC TEXT</a:t>
            </a:r>
            <a:endParaRPr lang="en-US" sz="9600" u="none" dirty="0">
              <a:solidFill>
                <a:srgbClr val="DDBC78"/>
              </a:solidFill>
              <a:latin typeface="Dosis Extra Bold"/>
            </a:endParaRPr>
          </a:p>
          <a:p>
            <a:pPr lvl="0"/>
            <a:endParaRPr lang="en-US" sz="9600" u="none" dirty="0">
              <a:solidFill>
                <a:srgbClr val="DDBC78"/>
              </a:solidFill>
              <a:latin typeface="Dosis Extra Bold"/>
            </a:endParaRPr>
          </a:p>
        </p:txBody>
      </p:sp>
    </p:spTree>
    <p:extLst>
      <p:ext uri="{BB962C8B-B14F-4D97-AF65-F5344CB8AC3E}">
        <p14:creationId xmlns:p14="http://schemas.microsoft.com/office/powerpoint/2010/main" val="19577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605108" y="8991191"/>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2660158" y="1709073"/>
            <a:ext cx="3920146" cy="7520664"/>
          </a:xfrm>
          <a:prstGeom prst="rect">
            <a:avLst/>
          </a:prstGeom>
        </p:spPr>
      </p:pic>
      <p:pic>
        <p:nvPicPr>
          <p:cNvPr id="13" name="Picture 13"/>
          <p:cNvPicPr>
            <a:picLocks noChangeAspect="1"/>
          </p:cNvPicPr>
          <p:nvPr/>
        </p:nvPicPr>
        <p:blipFill>
          <a:blip r:embed="rId3"/>
          <a:srcRect r="21669"/>
          <a:stretch>
            <a:fillRect/>
          </a:stretch>
        </p:blipFill>
        <p:spPr>
          <a:xfrm>
            <a:off x="13605108" y="5616928"/>
            <a:ext cx="1912700" cy="3590925"/>
          </a:xfrm>
          <a:prstGeom prst="rect">
            <a:avLst/>
          </a:prstGeom>
        </p:spPr>
      </p:pic>
      <p:sp>
        <p:nvSpPr>
          <p:cNvPr id="8" name="TextBox 9">
            <a:extLst>
              <a:ext uri="{FF2B5EF4-FFF2-40B4-BE49-F238E27FC236}">
                <a16:creationId xmlns:a16="http://schemas.microsoft.com/office/drawing/2014/main" id="{E0A49B36-A47D-4EDA-9CAF-91F3EAD05FFD}"/>
              </a:ext>
            </a:extLst>
          </p:cNvPr>
          <p:cNvSpPr txBox="1"/>
          <p:nvPr/>
        </p:nvSpPr>
        <p:spPr>
          <a:xfrm>
            <a:off x="660120" y="1057263"/>
            <a:ext cx="12282298" cy="8002191"/>
          </a:xfrm>
          <a:prstGeom prst="rect">
            <a:avLst/>
          </a:prstGeom>
        </p:spPr>
        <p:txBody>
          <a:bodyPr wrap="square" lIns="0" tIns="0" rIns="0" bIns="0" rtlCol="0" anchor="t">
            <a:spAutoFit/>
          </a:bodyPr>
          <a:lstStyle/>
          <a:p>
            <a:r>
              <a:rPr lang="en-PH" sz="5400" b="1" dirty="0"/>
              <a:t>1. To locate a main idea; </a:t>
            </a:r>
          </a:p>
          <a:p>
            <a:r>
              <a:rPr lang="en-PH" sz="5400" b="1" dirty="0"/>
              <a:t>2. To scan for information; </a:t>
            </a:r>
          </a:p>
          <a:p>
            <a:r>
              <a:rPr lang="en-PH" sz="5400" b="1" dirty="0"/>
              <a:t>3. To identify gaps in existing studies;</a:t>
            </a:r>
          </a:p>
          <a:p>
            <a:r>
              <a:rPr lang="en-PH" sz="5400" b="1" dirty="0"/>
              <a:t>4. To connect new ideas to existing ones; </a:t>
            </a:r>
          </a:p>
          <a:p>
            <a:r>
              <a:rPr lang="en-PH" sz="5400" b="1" dirty="0"/>
              <a:t>5. To gain more pieces of information; </a:t>
            </a:r>
          </a:p>
          <a:p>
            <a:r>
              <a:rPr lang="en-PH" sz="5400" b="1" dirty="0"/>
              <a:t>6. To support a particular writing assignment; and, </a:t>
            </a:r>
          </a:p>
          <a:p>
            <a:r>
              <a:rPr lang="en-PH" sz="5400" b="1" dirty="0"/>
              <a:t>7. To deeply understand an existing idea. </a:t>
            </a:r>
          </a:p>
          <a:p>
            <a:pPr marL="0" lvl="0" indent="0" algn="just"/>
            <a:endParaRPr lang="en-US" sz="8800" b="1" u="none" spc="63" dirty="0">
              <a:solidFill>
                <a:srgbClr val="272727"/>
              </a:solidFill>
              <a:latin typeface="Aleo"/>
            </a:endParaRPr>
          </a:p>
        </p:txBody>
      </p:sp>
    </p:spTree>
    <p:extLst>
      <p:ext uri="{BB962C8B-B14F-4D97-AF65-F5344CB8AC3E}">
        <p14:creationId xmlns:p14="http://schemas.microsoft.com/office/powerpoint/2010/main" val="2341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605108" y="8991191"/>
            <a:ext cx="3654192" cy="4381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2" name="Picture 12"/>
          <p:cNvPicPr>
            <a:picLocks noChangeAspect="1"/>
          </p:cNvPicPr>
          <p:nvPr/>
        </p:nvPicPr>
        <p:blipFill>
          <a:blip r:embed="rId2"/>
          <a:srcRect/>
          <a:stretch>
            <a:fillRect/>
          </a:stretch>
        </p:blipFill>
        <p:spPr>
          <a:xfrm>
            <a:off x="12660158" y="1709073"/>
            <a:ext cx="3920146" cy="7520664"/>
          </a:xfrm>
          <a:prstGeom prst="rect">
            <a:avLst/>
          </a:prstGeom>
        </p:spPr>
      </p:pic>
      <p:pic>
        <p:nvPicPr>
          <p:cNvPr id="13" name="Picture 13"/>
          <p:cNvPicPr>
            <a:picLocks noChangeAspect="1"/>
          </p:cNvPicPr>
          <p:nvPr/>
        </p:nvPicPr>
        <p:blipFill>
          <a:blip r:embed="rId3"/>
          <a:srcRect r="21669"/>
          <a:stretch>
            <a:fillRect/>
          </a:stretch>
        </p:blipFill>
        <p:spPr>
          <a:xfrm>
            <a:off x="13605108" y="5616928"/>
            <a:ext cx="1912700" cy="3590925"/>
          </a:xfrm>
          <a:prstGeom prst="rect">
            <a:avLst/>
          </a:prstGeom>
        </p:spPr>
      </p:pic>
      <p:sp>
        <p:nvSpPr>
          <p:cNvPr id="8" name="TextBox 9">
            <a:extLst>
              <a:ext uri="{FF2B5EF4-FFF2-40B4-BE49-F238E27FC236}">
                <a16:creationId xmlns:a16="http://schemas.microsoft.com/office/drawing/2014/main" id="{E0A49B36-A47D-4EDA-9CAF-91F3EAD05FFD}"/>
              </a:ext>
            </a:extLst>
          </p:cNvPr>
          <p:cNvSpPr txBox="1"/>
          <p:nvPr/>
        </p:nvSpPr>
        <p:spPr>
          <a:xfrm>
            <a:off x="660120" y="1057263"/>
            <a:ext cx="12282298" cy="8309967"/>
          </a:xfrm>
          <a:prstGeom prst="rect">
            <a:avLst/>
          </a:prstGeom>
        </p:spPr>
        <p:txBody>
          <a:bodyPr wrap="square" lIns="0" tIns="0" rIns="0" bIns="0" rtlCol="0" anchor="t">
            <a:spAutoFit/>
          </a:bodyPr>
          <a:lstStyle/>
          <a:p>
            <a:r>
              <a:rPr lang="en-PH" sz="5400" b="1" dirty="0"/>
              <a:t>Factors to Consider in Writing Academic Text </a:t>
            </a:r>
          </a:p>
          <a:p>
            <a:r>
              <a:rPr lang="en-PH" sz="5400" b="1" dirty="0"/>
              <a:t>1. State critical questions and issues; </a:t>
            </a:r>
          </a:p>
          <a:p>
            <a:r>
              <a:rPr lang="en-PH" sz="5400" b="1" dirty="0"/>
              <a:t>2. Provide facts and evidence from credible sources;</a:t>
            </a:r>
          </a:p>
          <a:p>
            <a:r>
              <a:rPr lang="en-PH" sz="5400" b="1" dirty="0"/>
              <a:t>3. Use precise and accurate words while avoiding jargon; </a:t>
            </a:r>
          </a:p>
          <a:p>
            <a:r>
              <a:rPr lang="en-PH" sz="5400" b="1" dirty="0"/>
              <a:t>4. Take an objective point of view; </a:t>
            </a:r>
          </a:p>
          <a:p>
            <a:r>
              <a:rPr lang="en-PH" sz="5400" b="1" dirty="0"/>
              <a:t>5. List references; and, </a:t>
            </a:r>
          </a:p>
          <a:p>
            <a:r>
              <a:rPr lang="en-PH" sz="5400" b="1" dirty="0"/>
              <a:t>6. Use cautious language</a:t>
            </a:r>
          </a:p>
        </p:txBody>
      </p:sp>
    </p:spTree>
    <p:extLst>
      <p:ext uri="{BB962C8B-B14F-4D97-AF65-F5344CB8AC3E}">
        <p14:creationId xmlns:p14="http://schemas.microsoft.com/office/powerpoint/2010/main" val="111149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502059" y="283780"/>
            <a:ext cx="10626566" cy="8620399"/>
            <a:chOff x="-1976613" y="-2670459"/>
            <a:chExt cx="14168753" cy="11493864"/>
          </a:xfrm>
        </p:grpSpPr>
        <p:sp>
          <p:nvSpPr>
            <p:cNvPr id="3" name="TextBox 3"/>
            <p:cNvSpPr txBox="1"/>
            <p:nvPr/>
          </p:nvSpPr>
          <p:spPr>
            <a:xfrm>
              <a:off x="-1976613" y="-2670459"/>
              <a:ext cx="13930657" cy="1477328"/>
            </a:xfrm>
            <a:prstGeom prst="rect">
              <a:avLst/>
            </a:prstGeom>
          </p:spPr>
          <p:txBody>
            <a:bodyPr wrap="square" lIns="0" tIns="0" rIns="0" bIns="0" rtlCol="0" anchor="t">
              <a:spAutoFit/>
            </a:bodyPr>
            <a:lstStyle/>
            <a:p>
              <a:pPr marL="0" lvl="0" indent="0"/>
              <a:r>
                <a:rPr lang="en-US" sz="7200" u="none" dirty="0">
                  <a:solidFill>
                    <a:srgbClr val="DDBC78"/>
                  </a:solidFill>
                  <a:latin typeface="Dosis Extra Bold"/>
                </a:rPr>
                <a:t>ACADEMIC LANGUAGE</a:t>
              </a:r>
            </a:p>
          </p:txBody>
        </p:sp>
        <p:sp>
          <p:nvSpPr>
            <p:cNvPr id="4" name="TextBox 4"/>
            <p:cNvSpPr txBox="1"/>
            <p:nvPr/>
          </p:nvSpPr>
          <p:spPr>
            <a:xfrm>
              <a:off x="-1605116" y="-934479"/>
              <a:ext cx="13797256" cy="9757884"/>
            </a:xfrm>
            <a:prstGeom prst="rect">
              <a:avLst/>
            </a:prstGeom>
          </p:spPr>
          <p:txBody>
            <a:bodyPr wrap="square" lIns="0" tIns="0" rIns="0" bIns="0" rtlCol="0" anchor="t">
              <a:spAutoFit/>
            </a:bodyPr>
            <a:lstStyle/>
            <a:p>
              <a:pPr>
                <a:lnSpc>
                  <a:spcPct val="107000"/>
                </a:lnSpc>
                <a:spcAft>
                  <a:spcPts val="800"/>
                </a:spcAft>
              </a:pPr>
              <a:r>
                <a:rPr lang="en-PH"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PH"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Academic language is the language needed by students to do the work in schools. It includes, for example, discipline-specific vocabulary, grammar and punctuation, and applications of rhetorical conventions and devices that are typical for a content area (e.g., essays, lab reports, discussions of a controversial issue.)  Students who master academic language are more likely to be successful in academic and professional settings.  </a:t>
              </a:r>
            </a:p>
          </p:txBody>
        </p:sp>
      </p:grpSp>
      <p:pic>
        <p:nvPicPr>
          <p:cNvPr id="6" name="Picture 6"/>
          <p:cNvPicPr>
            <a:picLocks noChangeAspect="1"/>
          </p:cNvPicPr>
          <p:nvPr/>
        </p:nvPicPr>
        <p:blipFill>
          <a:blip r:embed="rId3"/>
          <a:srcRect/>
          <a:stretch>
            <a:fillRect/>
          </a:stretch>
        </p:blipFill>
        <p:spPr>
          <a:xfrm>
            <a:off x="14628871" y="3137316"/>
            <a:ext cx="2650119" cy="6005936"/>
          </a:xfrm>
          <a:prstGeom prst="rect">
            <a:avLst/>
          </a:prstGeom>
        </p:spPr>
      </p:pic>
      <p:grpSp>
        <p:nvGrpSpPr>
          <p:cNvPr id="7" name="Group 7"/>
          <p:cNvGrpSpPr/>
          <p:nvPr/>
        </p:nvGrpSpPr>
        <p:grpSpPr>
          <a:xfrm>
            <a:off x="10779241" y="8474606"/>
            <a:ext cx="6099059" cy="85914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9" name="Picture 9"/>
          <p:cNvPicPr>
            <a:picLocks noChangeAspect="1"/>
          </p:cNvPicPr>
          <p:nvPr/>
        </p:nvPicPr>
        <p:blipFill>
          <a:blip r:embed="rId4"/>
          <a:srcRect/>
          <a:stretch>
            <a:fillRect/>
          </a:stretch>
        </p:blipFill>
        <p:spPr>
          <a:xfrm>
            <a:off x="11464402" y="1476726"/>
            <a:ext cx="5300238" cy="7910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47700"/>
            <a:ext cx="7641259" cy="9176711"/>
            <a:chOff x="0" y="-76200"/>
            <a:chExt cx="10188345" cy="3677524"/>
          </a:xfrm>
        </p:grpSpPr>
        <p:sp>
          <p:nvSpPr>
            <p:cNvPr id="3" name="TextBox 3"/>
            <p:cNvSpPr txBox="1"/>
            <p:nvPr/>
          </p:nvSpPr>
          <p:spPr>
            <a:xfrm>
              <a:off x="0" y="-76200"/>
              <a:ext cx="10188345" cy="1577779"/>
            </a:xfrm>
            <a:prstGeom prst="rect">
              <a:avLst/>
            </a:prstGeom>
          </p:spPr>
          <p:txBody>
            <a:bodyPr lIns="0" tIns="0" rIns="0" bIns="0" rtlCol="0" anchor="t">
              <a:spAutoFit/>
            </a:bodyPr>
            <a:lstStyle/>
            <a:p>
              <a:pPr marL="0" lvl="0" indent="0">
                <a:lnSpc>
                  <a:spcPts val="7800"/>
                </a:lnSpc>
              </a:pPr>
              <a:r>
                <a:rPr lang="en-US" sz="6600" dirty="0">
                  <a:solidFill>
                    <a:srgbClr val="50603F"/>
                  </a:solidFill>
                  <a:latin typeface="Aleo Bold"/>
                </a:rPr>
                <a:t>Prepare these</a:t>
              </a:r>
            </a:p>
            <a:p>
              <a:pPr marL="0" lvl="0" indent="0" algn="l">
                <a:lnSpc>
                  <a:spcPts val="7800"/>
                </a:lnSpc>
              </a:pPr>
              <a:r>
                <a:rPr lang="en-US" sz="6600" dirty="0">
                  <a:solidFill>
                    <a:srgbClr val="50603F"/>
                  </a:solidFill>
                  <a:latin typeface="Aleo Bold"/>
                </a:rPr>
                <a:t>before we start class:</a:t>
              </a:r>
            </a:p>
          </p:txBody>
        </p:sp>
        <p:sp>
          <p:nvSpPr>
            <p:cNvPr id="4" name="TextBox 4"/>
            <p:cNvSpPr txBox="1"/>
            <p:nvPr/>
          </p:nvSpPr>
          <p:spPr>
            <a:xfrm>
              <a:off x="215895" y="1159192"/>
              <a:ext cx="9607805" cy="2442132"/>
            </a:xfrm>
            <a:prstGeom prst="rect">
              <a:avLst/>
            </a:prstGeom>
          </p:spPr>
          <p:txBody>
            <a:bodyPr wrap="square" lIns="0" tIns="0" rIns="0" bIns="0" rtlCol="0" anchor="t">
              <a:spAutoFit/>
            </a:bodyPr>
            <a:lstStyle/>
            <a:p>
              <a:pPr marL="0" lvl="0" indent="0"/>
              <a:r>
                <a:rPr lang="en-US" sz="4400" u="none" spc="62" dirty="0">
                  <a:solidFill>
                    <a:srgbClr val="272727"/>
                  </a:solidFill>
                  <a:latin typeface="Aleo"/>
                </a:rPr>
                <a:t>You can have you phones, notebooks or papers and pens with you if you want to write</a:t>
              </a:r>
              <a:r>
                <a:rPr lang="en-US" sz="4400" spc="62" dirty="0">
                  <a:solidFill>
                    <a:srgbClr val="272727"/>
                  </a:solidFill>
                  <a:latin typeface="Aleo"/>
                </a:rPr>
                <a:t>-</a:t>
              </a:r>
              <a:r>
                <a:rPr lang="en-US" sz="4400" u="none" spc="62" dirty="0">
                  <a:solidFill>
                    <a:srgbClr val="272727"/>
                  </a:solidFill>
                  <a:latin typeface="Aleo"/>
                </a:rPr>
                <a:t>down notes. You may also ask permission if you want to input additional ideas or experiences in relation with our presentation.</a:t>
              </a:r>
            </a:p>
          </p:txBody>
        </p:sp>
      </p:grpSp>
      <p:grpSp>
        <p:nvGrpSpPr>
          <p:cNvPr id="5" name="Group 5"/>
          <p:cNvGrpSpPr/>
          <p:nvPr/>
        </p:nvGrpSpPr>
        <p:grpSpPr>
          <a:xfrm>
            <a:off x="2030371" y="4731512"/>
            <a:ext cx="2020487" cy="21732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0603F">
                <a:alpha val="19608"/>
              </a:srgbClr>
            </a:solidFill>
          </p:spPr>
        </p:sp>
      </p:grpSp>
      <p:grpSp>
        <p:nvGrpSpPr>
          <p:cNvPr id="7" name="Group 7"/>
          <p:cNvGrpSpPr/>
          <p:nvPr/>
        </p:nvGrpSpPr>
        <p:grpSpPr>
          <a:xfrm>
            <a:off x="2030371" y="7789685"/>
            <a:ext cx="2020487" cy="21732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0603F">
                <a:alpha val="19608"/>
              </a:srgbClr>
            </a:solidFill>
          </p:spPr>
        </p:sp>
      </p:grpSp>
      <p:grpSp>
        <p:nvGrpSpPr>
          <p:cNvPr id="9" name="Group 9"/>
          <p:cNvGrpSpPr/>
          <p:nvPr/>
        </p:nvGrpSpPr>
        <p:grpSpPr>
          <a:xfrm>
            <a:off x="5350347" y="4731512"/>
            <a:ext cx="2020487" cy="21732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0603F">
                <a:alpha val="19608"/>
              </a:srgbClr>
            </a:solidFill>
          </p:spPr>
        </p:sp>
      </p:grpSp>
      <p:grpSp>
        <p:nvGrpSpPr>
          <p:cNvPr id="11" name="Group 11"/>
          <p:cNvGrpSpPr/>
          <p:nvPr/>
        </p:nvGrpSpPr>
        <p:grpSpPr>
          <a:xfrm>
            <a:off x="5350347" y="7789685"/>
            <a:ext cx="2020487" cy="21732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0603F">
                <a:alpha val="19608"/>
              </a:srgbClr>
            </a:solidFill>
          </p:spPr>
        </p:sp>
      </p:grpSp>
      <p:grpSp>
        <p:nvGrpSpPr>
          <p:cNvPr id="13" name="Group 13"/>
          <p:cNvGrpSpPr/>
          <p:nvPr/>
        </p:nvGrpSpPr>
        <p:grpSpPr>
          <a:xfrm>
            <a:off x="1770558" y="2298894"/>
            <a:ext cx="2540113" cy="2540113"/>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6EB"/>
            </a:solidFill>
          </p:spPr>
        </p:sp>
      </p:grpSp>
      <p:grpSp>
        <p:nvGrpSpPr>
          <p:cNvPr id="15" name="Group 15"/>
          <p:cNvGrpSpPr/>
          <p:nvPr/>
        </p:nvGrpSpPr>
        <p:grpSpPr>
          <a:xfrm>
            <a:off x="1770558" y="5357068"/>
            <a:ext cx="2540113" cy="254011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6EB"/>
            </a:solidFill>
          </p:spPr>
        </p:sp>
      </p:grpSp>
      <p:grpSp>
        <p:nvGrpSpPr>
          <p:cNvPr id="17" name="Group 17"/>
          <p:cNvGrpSpPr/>
          <p:nvPr/>
        </p:nvGrpSpPr>
        <p:grpSpPr>
          <a:xfrm>
            <a:off x="5090534" y="2298894"/>
            <a:ext cx="2540113" cy="254011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6EB"/>
            </a:solidFill>
          </p:spPr>
        </p:sp>
      </p:grpSp>
      <p:grpSp>
        <p:nvGrpSpPr>
          <p:cNvPr id="19" name="Group 19"/>
          <p:cNvGrpSpPr/>
          <p:nvPr/>
        </p:nvGrpSpPr>
        <p:grpSpPr>
          <a:xfrm>
            <a:off x="5090534" y="5357068"/>
            <a:ext cx="2540113" cy="254011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F6EB"/>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41246" y="5994393"/>
            <a:ext cx="1198738" cy="1265463"/>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64067" y="6095824"/>
            <a:ext cx="993048" cy="1062600"/>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21732" y="2936220"/>
            <a:ext cx="1477717" cy="126546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95096" y="2966470"/>
            <a:ext cx="1091039" cy="12049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502059" y="283780"/>
            <a:ext cx="10626566" cy="6197940"/>
            <a:chOff x="-1976613" y="-2670459"/>
            <a:chExt cx="14168753" cy="8263918"/>
          </a:xfrm>
        </p:grpSpPr>
        <p:sp>
          <p:nvSpPr>
            <p:cNvPr id="3" name="TextBox 3"/>
            <p:cNvSpPr txBox="1"/>
            <p:nvPr/>
          </p:nvSpPr>
          <p:spPr>
            <a:xfrm>
              <a:off x="-1976613" y="-2670459"/>
              <a:ext cx="13930657" cy="1477328"/>
            </a:xfrm>
            <a:prstGeom prst="rect">
              <a:avLst/>
            </a:prstGeom>
          </p:spPr>
          <p:txBody>
            <a:bodyPr wrap="square" lIns="0" tIns="0" rIns="0" bIns="0" rtlCol="0" anchor="t">
              <a:spAutoFit/>
            </a:bodyPr>
            <a:lstStyle/>
            <a:p>
              <a:pPr marL="0" lvl="0" indent="0"/>
              <a:endParaRPr lang="en-US" sz="7200" u="none" dirty="0">
                <a:solidFill>
                  <a:srgbClr val="DDBC78"/>
                </a:solidFill>
                <a:latin typeface="Dosis Extra Bold"/>
              </a:endParaRPr>
            </a:p>
          </p:txBody>
        </p:sp>
        <p:sp>
          <p:nvSpPr>
            <p:cNvPr id="4" name="TextBox 4"/>
            <p:cNvSpPr txBox="1"/>
            <p:nvPr/>
          </p:nvSpPr>
          <p:spPr>
            <a:xfrm>
              <a:off x="-1605116" y="-934480"/>
              <a:ext cx="13797256" cy="6527939"/>
            </a:xfrm>
            <a:prstGeom prst="rect">
              <a:avLst/>
            </a:prstGeom>
          </p:spPr>
          <p:txBody>
            <a:bodyPr wrap="square" lIns="0" tIns="0" rIns="0" bIns="0" rtlCol="0" anchor="t">
              <a:spAutoFit/>
            </a:bodyPr>
            <a:lstStyle/>
            <a:p>
              <a:pPr>
                <a:lnSpc>
                  <a:spcPct val="107000"/>
                </a:lnSpc>
                <a:spcAft>
                  <a:spcPts val="800"/>
                </a:spcAft>
              </a:pPr>
              <a:r>
                <a:rPr lang="en-PH" sz="6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Social language is the set of vocabulary that allows us to communicate with others in the context of regular daily conversations.</a:t>
              </a:r>
            </a:p>
          </p:txBody>
        </p:sp>
      </p:grpSp>
      <p:pic>
        <p:nvPicPr>
          <p:cNvPr id="6" name="Picture 6"/>
          <p:cNvPicPr>
            <a:picLocks noChangeAspect="1"/>
          </p:cNvPicPr>
          <p:nvPr/>
        </p:nvPicPr>
        <p:blipFill>
          <a:blip r:embed="rId3"/>
          <a:srcRect/>
          <a:stretch>
            <a:fillRect/>
          </a:stretch>
        </p:blipFill>
        <p:spPr>
          <a:xfrm>
            <a:off x="14628871" y="3137316"/>
            <a:ext cx="2650119" cy="6005936"/>
          </a:xfrm>
          <a:prstGeom prst="rect">
            <a:avLst/>
          </a:prstGeom>
        </p:spPr>
      </p:pic>
      <p:grpSp>
        <p:nvGrpSpPr>
          <p:cNvPr id="7" name="Group 7"/>
          <p:cNvGrpSpPr/>
          <p:nvPr/>
        </p:nvGrpSpPr>
        <p:grpSpPr>
          <a:xfrm>
            <a:off x="10779241" y="8474606"/>
            <a:ext cx="6099059" cy="85914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9" name="Picture 9"/>
          <p:cNvPicPr>
            <a:picLocks noChangeAspect="1"/>
          </p:cNvPicPr>
          <p:nvPr/>
        </p:nvPicPr>
        <p:blipFill>
          <a:blip r:embed="rId4"/>
          <a:srcRect/>
          <a:stretch>
            <a:fillRect/>
          </a:stretch>
        </p:blipFill>
        <p:spPr>
          <a:xfrm>
            <a:off x="11464402" y="1476726"/>
            <a:ext cx="5300238" cy="7910803"/>
          </a:xfrm>
          <a:prstGeom prst="rect">
            <a:avLst/>
          </a:prstGeom>
        </p:spPr>
      </p:pic>
    </p:spTree>
    <p:extLst>
      <p:ext uri="{BB962C8B-B14F-4D97-AF65-F5344CB8AC3E}">
        <p14:creationId xmlns:p14="http://schemas.microsoft.com/office/powerpoint/2010/main" val="4023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360093" y="9157355"/>
            <a:ext cx="2067968" cy="17714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4" name="Picture 4"/>
          <p:cNvPicPr>
            <a:picLocks noChangeAspect="1"/>
          </p:cNvPicPr>
          <p:nvPr/>
        </p:nvPicPr>
        <p:blipFill>
          <a:blip r:embed="rId2"/>
          <a:srcRect/>
          <a:stretch>
            <a:fillRect/>
          </a:stretch>
        </p:blipFill>
        <p:spPr>
          <a:xfrm>
            <a:off x="360093" y="3786010"/>
            <a:ext cx="2067968" cy="5371345"/>
          </a:xfrm>
          <a:prstGeom prst="rect">
            <a:avLst/>
          </a:prstGeom>
        </p:spPr>
      </p:pic>
      <p:pic>
        <p:nvPicPr>
          <p:cNvPr id="6" name="Picture 6"/>
          <p:cNvPicPr>
            <a:picLocks noChangeAspect="1"/>
          </p:cNvPicPr>
          <p:nvPr/>
        </p:nvPicPr>
        <p:blipFill>
          <a:blip r:embed="rId3"/>
          <a:srcRect/>
          <a:stretch>
            <a:fillRect/>
          </a:stretch>
        </p:blipFill>
        <p:spPr>
          <a:xfrm>
            <a:off x="15839885" y="7048500"/>
            <a:ext cx="2319109" cy="2880881"/>
          </a:xfrm>
          <a:prstGeom prst="rect">
            <a:avLst/>
          </a:prstGeom>
        </p:spPr>
      </p:pic>
      <p:sp>
        <p:nvSpPr>
          <p:cNvPr id="7" name="TextBox 7"/>
          <p:cNvSpPr txBox="1"/>
          <p:nvPr/>
        </p:nvSpPr>
        <p:spPr>
          <a:xfrm>
            <a:off x="2736334" y="571500"/>
            <a:ext cx="15018265" cy="9048631"/>
          </a:xfrm>
          <a:prstGeom prst="rect">
            <a:avLst/>
          </a:prstGeom>
        </p:spPr>
        <p:txBody>
          <a:bodyPr wrap="square" lIns="0" tIns="0" rIns="0" bIns="0" rtlCol="0" anchor="t">
            <a:spAutoFit/>
          </a:bodyPr>
          <a:lstStyle/>
          <a:p>
            <a:r>
              <a:rPr lang="en-PH" sz="4200" dirty="0">
                <a:solidFill>
                  <a:schemeClr val="bg1"/>
                </a:solidFill>
              </a:rPr>
              <a:t>Characteristics of Academic Language </a:t>
            </a:r>
          </a:p>
          <a:p>
            <a:r>
              <a:rPr lang="en-PH" sz="4200" dirty="0">
                <a:solidFill>
                  <a:schemeClr val="bg1"/>
                </a:solidFill>
              </a:rPr>
              <a:t> </a:t>
            </a:r>
          </a:p>
          <a:p>
            <a:r>
              <a:rPr lang="en-PH" sz="4200" dirty="0">
                <a:solidFill>
                  <a:schemeClr val="bg1"/>
                </a:solidFill>
              </a:rPr>
              <a:t>A. Formal  - It should not sound conversational or casual. Colloquial, idiomatic, slang or journalistic expressions should particularly be avoided.  Examples: Use…      Instead…  Consider, monitor    Look at  Revise, review    Go over  Solve, repair, amend    Fix </a:t>
            </a:r>
          </a:p>
          <a:p>
            <a:r>
              <a:rPr lang="en-PH" sz="4200" dirty="0">
                <a:solidFill>
                  <a:schemeClr val="bg1"/>
                </a:solidFill>
              </a:rPr>
              <a:t> </a:t>
            </a:r>
          </a:p>
          <a:p>
            <a:r>
              <a:rPr lang="en-PH" sz="4200" dirty="0">
                <a:solidFill>
                  <a:schemeClr val="bg1"/>
                </a:solidFill>
              </a:rPr>
              <a:t>B. Objective - This means it is unbiased. It should be based on facts and evidence and are not influenced by personal feelings.  </a:t>
            </a:r>
          </a:p>
          <a:p>
            <a:r>
              <a:rPr lang="en-PH" sz="4200" dirty="0">
                <a:solidFill>
                  <a:schemeClr val="bg1"/>
                </a:solidFill>
              </a:rPr>
              <a:t> </a:t>
            </a:r>
          </a:p>
          <a:p>
            <a:r>
              <a:rPr lang="en-PH" sz="4200" dirty="0">
                <a:solidFill>
                  <a:schemeClr val="bg1"/>
                </a:solidFill>
              </a:rPr>
              <a:t>C. Impersonal - This involves avoiding the personal pronouns ‘I’ and ‘we’. For example, instead of writing ‘I will show’, you might write ‘this report will show’. The second person, ‘you’, is also to be avoided. </a:t>
            </a:r>
          </a:p>
        </p:txBody>
      </p:sp>
    </p:spTree>
    <p:extLst>
      <p:ext uri="{BB962C8B-B14F-4D97-AF65-F5344CB8AC3E}">
        <p14:creationId xmlns:p14="http://schemas.microsoft.com/office/powerpoint/2010/main" val="129721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360093" y="9157355"/>
            <a:ext cx="2067968" cy="17714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4" name="Picture 4"/>
          <p:cNvPicPr>
            <a:picLocks noChangeAspect="1"/>
          </p:cNvPicPr>
          <p:nvPr/>
        </p:nvPicPr>
        <p:blipFill>
          <a:blip r:embed="rId2"/>
          <a:srcRect/>
          <a:stretch>
            <a:fillRect/>
          </a:stretch>
        </p:blipFill>
        <p:spPr>
          <a:xfrm>
            <a:off x="360093" y="3786010"/>
            <a:ext cx="2067968" cy="5371345"/>
          </a:xfrm>
          <a:prstGeom prst="rect">
            <a:avLst/>
          </a:prstGeom>
        </p:spPr>
      </p:pic>
      <p:pic>
        <p:nvPicPr>
          <p:cNvPr id="6" name="Picture 6"/>
          <p:cNvPicPr>
            <a:picLocks noChangeAspect="1"/>
          </p:cNvPicPr>
          <p:nvPr/>
        </p:nvPicPr>
        <p:blipFill>
          <a:blip r:embed="rId3"/>
          <a:srcRect/>
          <a:stretch>
            <a:fillRect/>
          </a:stretch>
        </p:blipFill>
        <p:spPr>
          <a:xfrm>
            <a:off x="15839885" y="7048500"/>
            <a:ext cx="2319109" cy="2880881"/>
          </a:xfrm>
          <a:prstGeom prst="rect">
            <a:avLst/>
          </a:prstGeom>
        </p:spPr>
      </p:pic>
      <p:pic>
        <p:nvPicPr>
          <p:cNvPr id="8" name="Picture 7">
            <a:extLst>
              <a:ext uri="{FF2B5EF4-FFF2-40B4-BE49-F238E27FC236}">
                <a16:creationId xmlns:a16="http://schemas.microsoft.com/office/drawing/2014/main" id="{02C3A1B1-BC87-4520-BB2D-92162D20E5E5}"/>
              </a:ext>
            </a:extLst>
          </p:cNvPr>
          <p:cNvPicPr>
            <a:picLocks noChangeAspect="1"/>
          </p:cNvPicPr>
          <p:nvPr/>
        </p:nvPicPr>
        <p:blipFill>
          <a:blip r:embed="rId4"/>
          <a:stretch>
            <a:fillRect/>
          </a:stretch>
        </p:blipFill>
        <p:spPr>
          <a:xfrm>
            <a:off x="884239" y="114301"/>
            <a:ext cx="16489361" cy="10040034"/>
          </a:xfrm>
          <a:prstGeom prst="rect">
            <a:avLst/>
          </a:prstGeom>
        </p:spPr>
      </p:pic>
    </p:spTree>
    <p:extLst>
      <p:ext uri="{BB962C8B-B14F-4D97-AF65-F5344CB8AC3E}">
        <p14:creationId xmlns:p14="http://schemas.microsoft.com/office/powerpoint/2010/main" val="366565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360093" y="9157355"/>
            <a:ext cx="2067968" cy="17714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6" name="Picture 6"/>
          <p:cNvPicPr>
            <a:picLocks noChangeAspect="1"/>
          </p:cNvPicPr>
          <p:nvPr/>
        </p:nvPicPr>
        <p:blipFill>
          <a:blip r:embed="rId2"/>
          <a:srcRect/>
          <a:stretch>
            <a:fillRect/>
          </a:stretch>
        </p:blipFill>
        <p:spPr>
          <a:xfrm>
            <a:off x="15839885" y="7048500"/>
            <a:ext cx="2319109" cy="2880881"/>
          </a:xfrm>
          <a:prstGeom prst="rect">
            <a:avLst/>
          </a:prstGeom>
        </p:spPr>
      </p:pic>
      <p:pic>
        <p:nvPicPr>
          <p:cNvPr id="8" name="Picture 7">
            <a:extLst>
              <a:ext uri="{FF2B5EF4-FFF2-40B4-BE49-F238E27FC236}">
                <a16:creationId xmlns:a16="http://schemas.microsoft.com/office/drawing/2014/main" id="{59E1326D-26C8-4F22-88C5-DE72AFB752B5}"/>
              </a:ext>
            </a:extLst>
          </p:cNvPr>
          <p:cNvPicPr>
            <a:picLocks noChangeAspect="1"/>
          </p:cNvPicPr>
          <p:nvPr/>
        </p:nvPicPr>
        <p:blipFill>
          <a:blip r:embed="rId3"/>
          <a:stretch>
            <a:fillRect/>
          </a:stretch>
        </p:blipFill>
        <p:spPr>
          <a:xfrm>
            <a:off x="400802" y="1232555"/>
            <a:ext cx="17263254" cy="7162800"/>
          </a:xfrm>
          <a:prstGeom prst="rect">
            <a:avLst/>
          </a:prstGeom>
        </p:spPr>
      </p:pic>
    </p:spTree>
    <p:extLst>
      <p:ext uri="{BB962C8B-B14F-4D97-AF65-F5344CB8AC3E}">
        <p14:creationId xmlns:p14="http://schemas.microsoft.com/office/powerpoint/2010/main" val="89804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69E3E-06C0-4719-A527-EB034CA0B15F}"/>
              </a:ext>
            </a:extLst>
          </p:cNvPr>
          <p:cNvPicPr>
            <a:picLocks noChangeAspect="1"/>
          </p:cNvPicPr>
          <p:nvPr/>
        </p:nvPicPr>
        <p:blipFill>
          <a:blip r:embed="rId2"/>
          <a:stretch>
            <a:fillRect/>
          </a:stretch>
        </p:blipFill>
        <p:spPr>
          <a:xfrm>
            <a:off x="552704" y="876300"/>
            <a:ext cx="17049496" cy="8468293"/>
          </a:xfrm>
          <a:prstGeom prst="rect">
            <a:avLst/>
          </a:prstGeom>
        </p:spPr>
      </p:pic>
    </p:spTree>
    <p:extLst>
      <p:ext uri="{BB962C8B-B14F-4D97-AF65-F5344CB8AC3E}">
        <p14:creationId xmlns:p14="http://schemas.microsoft.com/office/powerpoint/2010/main" val="2503749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0BEDD5-F618-4E60-9631-4A8AB8F5F7CA}"/>
              </a:ext>
            </a:extLst>
          </p:cNvPr>
          <p:cNvPicPr>
            <a:picLocks noChangeAspect="1"/>
          </p:cNvPicPr>
          <p:nvPr/>
        </p:nvPicPr>
        <p:blipFill>
          <a:blip r:embed="rId2"/>
          <a:stretch>
            <a:fillRect/>
          </a:stretch>
        </p:blipFill>
        <p:spPr>
          <a:xfrm>
            <a:off x="459957" y="2095500"/>
            <a:ext cx="17368086" cy="5076825"/>
          </a:xfrm>
          <a:prstGeom prst="rect">
            <a:avLst/>
          </a:prstGeom>
        </p:spPr>
      </p:pic>
    </p:spTree>
    <p:extLst>
      <p:ext uri="{BB962C8B-B14F-4D97-AF65-F5344CB8AC3E}">
        <p14:creationId xmlns:p14="http://schemas.microsoft.com/office/powerpoint/2010/main" val="28496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3759CB-237C-47D8-8D4E-95A4EF9FBDAE}"/>
              </a:ext>
            </a:extLst>
          </p:cNvPr>
          <p:cNvPicPr>
            <a:picLocks noChangeAspect="1"/>
          </p:cNvPicPr>
          <p:nvPr/>
        </p:nvPicPr>
        <p:blipFill rotWithShape="1">
          <a:blip r:embed="rId2"/>
          <a:srcRect t="2055"/>
          <a:stretch/>
        </p:blipFill>
        <p:spPr>
          <a:xfrm>
            <a:off x="339810" y="2171700"/>
            <a:ext cx="17608379" cy="5638800"/>
          </a:xfrm>
          <a:prstGeom prst="rect">
            <a:avLst/>
          </a:prstGeom>
        </p:spPr>
      </p:pic>
    </p:spTree>
    <p:extLst>
      <p:ext uri="{BB962C8B-B14F-4D97-AF65-F5344CB8AC3E}">
        <p14:creationId xmlns:p14="http://schemas.microsoft.com/office/powerpoint/2010/main" val="3096707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D005C0-DC96-455E-9C73-6361A0FA3A57}"/>
              </a:ext>
            </a:extLst>
          </p:cNvPr>
          <p:cNvPicPr>
            <a:picLocks noChangeAspect="1"/>
          </p:cNvPicPr>
          <p:nvPr/>
        </p:nvPicPr>
        <p:blipFill rotWithShape="1">
          <a:blip r:embed="rId2"/>
          <a:srcRect t="973"/>
          <a:stretch/>
        </p:blipFill>
        <p:spPr>
          <a:xfrm>
            <a:off x="711434" y="1257300"/>
            <a:ext cx="16662166" cy="7753227"/>
          </a:xfrm>
          <a:prstGeom prst="rect">
            <a:avLst/>
          </a:prstGeom>
        </p:spPr>
      </p:pic>
    </p:spTree>
    <p:extLst>
      <p:ext uri="{BB962C8B-B14F-4D97-AF65-F5344CB8AC3E}">
        <p14:creationId xmlns:p14="http://schemas.microsoft.com/office/powerpoint/2010/main" val="3992536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1B2E6-8F05-4FFB-BB46-BEF2031F2246}"/>
              </a:ext>
            </a:extLst>
          </p:cNvPr>
          <p:cNvPicPr>
            <a:picLocks noChangeAspect="1"/>
          </p:cNvPicPr>
          <p:nvPr/>
        </p:nvPicPr>
        <p:blipFill>
          <a:blip r:embed="rId2"/>
          <a:stretch>
            <a:fillRect/>
          </a:stretch>
        </p:blipFill>
        <p:spPr>
          <a:xfrm>
            <a:off x="775497" y="876300"/>
            <a:ext cx="16140903" cy="8230439"/>
          </a:xfrm>
          <a:prstGeom prst="rect">
            <a:avLst/>
          </a:prstGeom>
        </p:spPr>
      </p:pic>
    </p:spTree>
    <p:extLst>
      <p:ext uri="{BB962C8B-B14F-4D97-AF65-F5344CB8AC3E}">
        <p14:creationId xmlns:p14="http://schemas.microsoft.com/office/powerpoint/2010/main" val="81608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sp>
        <p:nvSpPr>
          <p:cNvPr id="18" name="TextBox 18"/>
          <p:cNvSpPr txBox="1"/>
          <p:nvPr/>
        </p:nvSpPr>
        <p:spPr>
          <a:xfrm>
            <a:off x="609600" y="1562100"/>
            <a:ext cx="16687799" cy="5913798"/>
          </a:xfrm>
          <a:prstGeom prst="rect">
            <a:avLst/>
          </a:prstGeom>
        </p:spPr>
        <p:txBody>
          <a:bodyPr wrap="square" lIns="0" tIns="0" rIns="0" bIns="0" rtlCol="0" anchor="t">
            <a:spAutoFit/>
          </a:bodyPr>
          <a:lstStyle/>
          <a:p>
            <a:pPr lvl="0">
              <a:lnSpc>
                <a:spcPts val="7800"/>
              </a:lnSpc>
            </a:pPr>
            <a:r>
              <a:rPr lang="en-US" sz="6000" dirty="0">
                <a:solidFill>
                  <a:schemeClr val="bg1"/>
                </a:solidFill>
                <a:latin typeface="Aleo Bold"/>
              </a:rPr>
              <a:t>5 W's, 1 H. </a:t>
            </a:r>
          </a:p>
          <a:p>
            <a:pPr lvl="0">
              <a:lnSpc>
                <a:spcPts val="7800"/>
              </a:lnSpc>
            </a:pPr>
            <a:endParaRPr lang="en-US" sz="6000" dirty="0">
              <a:solidFill>
                <a:schemeClr val="bg1"/>
              </a:solidFill>
              <a:latin typeface="Aleo Bold"/>
            </a:endParaRPr>
          </a:p>
          <a:p>
            <a:pPr lvl="0">
              <a:lnSpc>
                <a:spcPts val="7800"/>
              </a:lnSpc>
            </a:pPr>
            <a:r>
              <a:rPr lang="en-US" sz="6000" dirty="0">
                <a:solidFill>
                  <a:schemeClr val="bg1"/>
                </a:solidFill>
                <a:latin typeface="Aleo Bold"/>
              </a:rPr>
              <a:t>This technique relies on six crucial questions: </a:t>
            </a:r>
            <a:r>
              <a:rPr lang="en-US" sz="6000" i="1" u="sng" dirty="0">
                <a:solidFill>
                  <a:schemeClr val="bg1"/>
                </a:solidFill>
                <a:latin typeface="Aleo Bold"/>
              </a:rPr>
              <a:t>who, what, when where, why, and how</a:t>
            </a:r>
            <a:r>
              <a:rPr lang="en-US" sz="6000" dirty="0">
                <a:solidFill>
                  <a:schemeClr val="bg1"/>
                </a:solidFill>
                <a:latin typeface="Aleo Bold"/>
              </a:rPr>
              <a:t>. These questions make it easy to identify the main character, important details, and main idea. </a:t>
            </a:r>
          </a:p>
        </p:txBody>
      </p:sp>
    </p:spTree>
    <p:extLst>
      <p:ext uri="{BB962C8B-B14F-4D97-AF65-F5344CB8AC3E}">
        <p14:creationId xmlns:p14="http://schemas.microsoft.com/office/powerpoint/2010/main" val="11747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grpSp>
        <p:nvGrpSpPr>
          <p:cNvPr id="2" name="Group 2"/>
          <p:cNvGrpSpPr/>
          <p:nvPr/>
        </p:nvGrpSpPr>
        <p:grpSpPr>
          <a:xfrm>
            <a:off x="5889865" y="8820173"/>
            <a:ext cx="6508270" cy="38998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4" name="Picture 4"/>
          <p:cNvPicPr>
            <a:picLocks noChangeAspect="1"/>
          </p:cNvPicPr>
          <p:nvPr/>
        </p:nvPicPr>
        <p:blipFill>
          <a:blip r:embed="rId2"/>
          <a:srcRect/>
          <a:stretch>
            <a:fillRect/>
          </a:stretch>
        </p:blipFill>
        <p:spPr>
          <a:xfrm>
            <a:off x="1268506" y="3838808"/>
            <a:ext cx="2067968" cy="5371345"/>
          </a:xfrm>
          <a:prstGeom prst="rect">
            <a:avLst/>
          </a:prstGeom>
        </p:spPr>
      </p:pic>
      <p:pic>
        <p:nvPicPr>
          <p:cNvPr id="6" name="Picture 6"/>
          <p:cNvPicPr>
            <a:picLocks noChangeAspect="1"/>
          </p:cNvPicPr>
          <p:nvPr/>
        </p:nvPicPr>
        <p:blipFill>
          <a:blip r:embed="rId3"/>
          <a:srcRect/>
          <a:stretch>
            <a:fillRect/>
          </a:stretch>
        </p:blipFill>
        <p:spPr>
          <a:xfrm>
            <a:off x="14700385" y="6524480"/>
            <a:ext cx="2319109" cy="2880881"/>
          </a:xfrm>
          <a:prstGeom prst="rect">
            <a:avLst/>
          </a:prstGeom>
        </p:spPr>
      </p:pic>
      <p:sp>
        <p:nvSpPr>
          <p:cNvPr id="7" name="TextBox 7"/>
          <p:cNvSpPr txBox="1"/>
          <p:nvPr/>
        </p:nvSpPr>
        <p:spPr>
          <a:xfrm>
            <a:off x="3092919" y="1143000"/>
            <a:ext cx="12102162" cy="1692771"/>
          </a:xfrm>
          <a:prstGeom prst="rect">
            <a:avLst/>
          </a:prstGeom>
        </p:spPr>
        <p:txBody>
          <a:bodyPr lIns="0" tIns="0" rIns="0" bIns="0" rtlCol="0" anchor="t">
            <a:spAutoFit/>
          </a:bodyPr>
          <a:lstStyle/>
          <a:p>
            <a:pPr marL="0" lvl="0" indent="0" algn="ctr">
              <a:lnSpc>
                <a:spcPts val="13200"/>
              </a:lnSpc>
            </a:pPr>
            <a:r>
              <a:rPr lang="en-US" sz="12000" dirty="0">
                <a:solidFill>
                  <a:srgbClr val="DDBC78"/>
                </a:solidFill>
                <a:latin typeface="Dosis Extra Bold"/>
              </a:rPr>
              <a:t>Academic Text</a:t>
            </a:r>
            <a:endParaRPr lang="en-US" sz="12000" u="none" dirty="0">
              <a:solidFill>
                <a:srgbClr val="DDBC78"/>
              </a:solidFill>
              <a:latin typeface="Dosis Extra Bold"/>
            </a:endParaRPr>
          </a:p>
        </p:txBody>
      </p:sp>
      <p:sp>
        <p:nvSpPr>
          <p:cNvPr id="8" name="TextBox 7">
            <a:extLst>
              <a:ext uri="{FF2B5EF4-FFF2-40B4-BE49-F238E27FC236}">
                <a16:creationId xmlns:a16="http://schemas.microsoft.com/office/drawing/2014/main" id="{7001891F-FC35-452B-A18C-2BB1AD858825}"/>
              </a:ext>
            </a:extLst>
          </p:cNvPr>
          <p:cNvSpPr txBox="1"/>
          <p:nvPr/>
        </p:nvSpPr>
        <p:spPr>
          <a:xfrm>
            <a:off x="3775006" y="4408577"/>
            <a:ext cx="10737985" cy="4708981"/>
          </a:xfrm>
          <a:prstGeom prst="rect">
            <a:avLst/>
          </a:prstGeom>
          <a:noFill/>
        </p:spPr>
        <p:txBody>
          <a:bodyPr wrap="square" rtlCol="0">
            <a:spAutoFit/>
          </a:bodyPr>
          <a:lstStyle/>
          <a:p>
            <a:pPr algn="just"/>
            <a:r>
              <a:rPr lang="en-PH" sz="6000" b="1" dirty="0">
                <a:solidFill>
                  <a:schemeClr val="bg1"/>
                </a:solidFill>
              </a:rPr>
              <a:t>is a written language that provides information, which contain ideas and concepts that are related to the particular discipline</a:t>
            </a:r>
            <a:endParaRPr lang="en-PH" sz="115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sp>
        <p:nvSpPr>
          <p:cNvPr id="18" name="TextBox 18"/>
          <p:cNvSpPr txBox="1"/>
          <p:nvPr/>
        </p:nvSpPr>
        <p:spPr>
          <a:xfrm>
            <a:off x="800100" y="1333500"/>
            <a:ext cx="16687799" cy="3913251"/>
          </a:xfrm>
          <a:prstGeom prst="rect">
            <a:avLst/>
          </a:prstGeom>
        </p:spPr>
        <p:txBody>
          <a:bodyPr wrap="square" lIns="0" tIns="0" rIns="0" bIns="0" rtlCol="0" anchor="t">
            <a:spAutoFit/>
          </a:bodyPr>
          <a:lstStyle/>
          <a:p>
            <a:pPr lvl="0">
              <a:lnSpc>
                <a:spcPts val="7800"/>
              </a:lnSpc>
            </a:pPr>
            <a:r>
              <a:rPr lang="en-US" sz="6000" dirty="0">
                <a:solidFill>
                  <a:schemeClr val="bg1"/>
                </a:solidFill>
                <a:latin typeface="Aleo Bold"/>
              </a:rPr>
              <a:t>4. First Then Finally. </a:t>
            </a:r>
          </a:p>
          <a:p>
            <a:pPr lvl="0">
              <a:lnSpc>
                <a:spcPts val="7800"/>
              </a:lnSpc>
            </a:pPr>
            <a:endParaRPr lang="en-US" sz="6000" dirty="0">
              <a:solidFill>
                <a:schemeClr val="bg1"/>
              </a:solidFill>
              <a:latin typeface="Aleo Bold"/>
            </a:endParaRPr>
          </a:p>
          <a:p>
            <a:pPr lvl="0">
              <a:lnSpc>
                <a:spcPts val="7800"/>
              </a:lnSpc>
            </a:pPr>
            <a:r>
              <a:rPr lang="en-US" sz="6000" dirty="0">
                <a:solidFill>
                  <a:schemeClr val="bg1"/>
                </a:solidFill>
                <a:latin typeface="Aleo Bold"/>
              </a:rPr>
              <a:t>This technique helps students summarize events in chronological order. </a:t>
            </a:r>
          </a:p>
        </p:txBody>
      </p:sp>
    </p:spTree>
    <p:extLst>
      <p:ext uri="{BB962C8B-B14F-4D97-AF65-F5344CB8AC3E}">
        <p14:creationId xmlns:p14="http://schemas.microsoft.com/office/powerpoint/2010/main" val="33443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sp>
        <p:nvSpPr>
          <p:cNvPr id="18" name="TextBox 18"/>
          <p:cNvSpPr txBox="1"/>
          <p:nvPr/>
        </p:nvSpPr>
        <p:spPr>
          <a:xfrm>
            <a:off x="685800" y="254669"/>
            <a:ext cx="16687799" cy="9914894"/>
          </a:xfrm>
          <a:prstGeom prst="rect">
            <a:avLst/>
          </a:prstGeom>
        </p:spPr>
        <p:txBody>
          <a:bodyPr wrap="square" lIns="0" tIns="0" rIns="0" bIns="0" rtlCol="0" anchor="t">
            <a:spAutoFit/>
          </a:bodyPr>
          <a:lstStyle/>
          <a:p>
            <a:pPr lvl="0" algn="ctr">
              <a:lnSpc>
                <a:spcPts val="7800"/>
              </a:lnSpc>
            </a:pPr>
            <a:r>
              <a:rPr lang="en-US" sz="6000" dirty="0">
                <a:solidFill>
                  <a:srgbClr val="DDBC78"/>
                </a:solidFill>
                <a:latin typeface="Aleo Bold"/>
              </a:rPr>
              <a:t>Techniques in Summarizing Academic Texts</a:t>
            </a:r>
          </a:p>
          <a:p>
            <a:pPr lvl="0" algn="ctr">
              <a:lnSpc>
                <a:spcPts val="7800"/>
              </a:lnSpc>
            </a:pPr>
            <a:endParaRPr lang="en-US" sz="6000" dirty="0">
              <a:solidFill>
                <a:srgbClr val="DDBC78"/>
              </a:solidFill>
              <a:latin typeface="Aleo Bold"/>
            </a:endParaRPr>
          </a:p>
          <a:p>
            <a:pPr lvl="0">
              <a:lnSpc>
                <a:spcPts val="7800"/>
              </a:lnSpc>
            </a:pPr>
            <a:r>
              <a:rPr lang="en-US" sz="4800" dirty="0">
                <a:solidFill>
                  <a:srgbClr val="DDBC78"/>
                </a:solidFill>
                <a:latin typeface="Aleo Bold"/>
              </a:rPr>
              <a:t>Basic Rules: A. Erase things that don’t matter. Delete trivial material that is unnecessary to understanding. </a:t>
            </a:r>
          </a:p>
          <a:p>
            <a:pPr lvl="0">
              <a:lnSpc>
                <a:spcPts val="7800"/>
              </a:lnSpc>
            </a:pPr>
            <a:r>
              <a:rPr lang="en-US" sz="4800" dirty="0">
                <a:solidFill>
                  <a:srgbClr val="DDBC78"/>
                </a:solidFill>
                <a:latin typeface="Aleo Bold"/>
              </a:rPr>
              <a:t> </a:t>
            </a:r>
          </a:p>
          <a:p>
            <a:pPr lvl="0">
              <a:lnSpc>
                <a:spcPts val="7800"/>
              </a:lnSpc>
            </a:pPr>
            <a:r>
              <a:rPr lang="en-US" sz="4800" dirty="0">
                <a:solidFill>
                  <a:srgbClr val="DDBC78"/>
                </a:solidFill>
                <a:latin typeface="Aleo Bold"/>
              </a:rPr>
              <a:t>B. Erase things that repeat. Delete redundant material. In note taking, time and  space is precious. If a word or phrase says basically the same thing you have  already written down, then don’t write it again!  </a:t>
            </a:r>
          </a:p>
          <a:p>
            <a:pPr lvl="0" algn="ctr">
              <a:lnSpc>
                <a:spcPts val="7800"/>
              </a:lnSpc>
            </a:pPr>
            <a:r>
              <a:rPr lang="en-US" sz="6000" dirty="0">
                <a:solidFill>
                  <a:srgbClr val="DDBC78"/>
                </a:solidFill>
                <a:latin typeface="Aleo Bold"/>
              </a:rPr>
              <a:t> </a:t>
            </a:r>
          </a:p>
        </p:txBody>
      </p:sp>
    </p:spTree>
    <p:extLst>
      <p:ext uri="{BB962C8B-B14F-4D97-AF65-F5344CB8AC3E}">
        <p14:creationId xmlns:p14="http://schemas.microsoft.com/office/powerpoint/2010/main" val="326319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sp>
        <p:nvSpPr>
          <p:cNvPr id="18" name="TextBox 18"/>
          <p:cNvSpPr txBox="1"/>
          <p:nvPr/>
        </p:nvSpPr>
        <p:spPr>
          <a:xfrm>
            <a:off x="685800" y="254669"/>
            <a:ext cx="16687799" cy="8898398"/>
          </a:xfrm>
          <a:prstGeom prst="rect">
            <a:avLst/>
          </a:prstGeom>
        </p:spPr>
        <p:txBody>
          <a:bodyPr wrap="square" lIns="0" tIns="0" rIns="0" bIns="0" rtlCol="0" anchor="t">
            <a:spAutoFit/>
          </a:bodyPr>
          <a:lstStyle/>
          <a:p>
            <a:pPr lvl="0">
              <a:lnSpc>
                <a:spcPts val="7800"/>
              </a:lnSpc>
            </a:pPr>
            <a:r>
              <a:rPr lang="en-US" sz="5400" dirty="0">
                <a:solidFill>
                  <a:srgbClr val="DDBC78"/>
                </a:solidFill>
                <a:latin typeface="Aleo Bold"/>
              </a:rPr>
              <a:t>C. Trade, general terms for specific names. Substitute superordinate terms for lists (e.g., flowers for daisies, tulips for roses). Focus on the big picture. Long, technical lists are hard to remember. If one word will give you the meaning, then less is more. </a:t>
            </a:r>
          </a:p>
          <a:p>
            <a:pPr lvl="0">
              <a:lnSpc>
                <a:spcPts val="7800"/>
              </a:lnSpc>
            </a:pPr>
            <a:r>
              <a:rPr lang="en-US" sz="5400" dirty="0">
                <a:solidFill>
                  <a:srgbClr val="DDBC78"/>
                </a:solidFill>
                <a:latin typeface="Aleo Bold"/>
              </a:rPr>
              <a:t> </a:t>
            </a:r>
          </a:p>
          <a:p>
            <a:pPr lvl="0">
              <a:lnSpc>
                <a:spcPts val="7800"/>
              </a:lnSpc>
            </a:pPr>
            <a:r>
              <a:rPr lang="en-US" sz="5400" dirty="0">
                <a:solidFill>
                  <a:srgbClr val="DDBC78"/>
                </a:solidFill>
                <a:latin typeface="Aleo Bold"/>
              </a:rPr>
              <a:t>D. Use your own words to write the summary. Write the summary using your own words but make sure to retain the main points.  </a:t>
            </a:r>
          </a:p>
        </p:txBody>
      </p:sp>
    </p:spTree>
    <p:extLst>
      <p:ext uri="{BB962C8B-B14F-4D97-AF65-F5344CB8AC3E}">
        <p14:creationId xmlns:p14="http://schemas.microsoft.com/office/powerpoint/2010/main" val="108291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1CC1A-4CA4-4DDD-A240-AADD372F40FA}"/>
              </a:ext>
            </a:extLst>
          </p:cNvPr>
          <p:cNvPicPr>
            <a:picLocks noChangeAspect="1"/>
          </p:cNvPicPr>
          <p:nvPr/>
        </p:nvPicPr>
        <p:blipFill>
          <a:blip r:embed="rId2"/>
          <a:stretch>
            <a:fillRect/>
          </a:stretch>
        </p:blipFill>
        <p:spPr>
          <a:xfrm>
            <a:off x="386814" y="723900"/>
            <a:ext cx="17367785" cy="876521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F7860FC-CF26-4F25-9A8D-3387C45BD4BC}"/>
                  </a:ext>
                </a:extLst>
              </p14:cNvPr>
              <p14:cNvContentPartPr/>
              <p14:nvPr/>
            </p14:nvContentPartPr>
            <p14:xfrm>
              <a:off x="7620120" y="2838600"/>
              <a:ext cx="360" cy="360"/>
            </p14:xfrm>
          </p:contentPart>
        </mc:Choice>
        <mc:Fallback xmlns="">
          <p:pic>
            <p:nvPicPr>
              <p:cNvPr id="4" name="Ink 3">
                <a:extLst>
                  <a:ext uri="{FF2B5EF4-FFF2-40B4-BE49-F238E27FC236}">
                    <a16:creationId xmlns:a16="http://schemas.microsoft.com/office/drawing/2014/main" id="{7F7860FC-CF26-4F25-9A8D-3387C45BD4BC}"/>
                  </a:ext>
                </a:extLst>
              </p:cNvPr>
              <p:cNvPicPr/>
              <p:nvPr/>
            </p:nvPicPr>
            <p:blipFill>
              <a:blip r:embed="rId4"/>
              <a:stretch>
                <a:fillRect/>
              </a:stretch>
            </p:blipFill>
            <p:spPr>
              <a:xfrm>
                <a:off x="7610760" y="2829240"/>
                <a:ext cx="19080" cy="19080"/>
              </a:xfrm>
              <a:prstGeom prst="rect">
                <a:avLst/>
              </a:prstGeom>
            </p:spPr>
          </p:pic>
        </mc:Fallback>
      </mc:AlternateContent>
    </p:spTree>
    <p:extLst>
      <p:ext uri="{BB962C8B-B14F-4D97-AF65-F5344CB8AC3E}">
        <p14:creationId xmlns:p14="http://schemas.microsoft.com/office/powerpoint/2010/main" val="55369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0603F"/>
        </a:solidFill>
        <a:effectLst/>
      </p:bgPr>
    </p:bg>
    <p:spTree>
      <p:nvGrpSpPr>
        <p:cNvPr id="1" name=""/>
        <p:cNvGrpSpPr/>
        <p:nvPr/>
      </p:nvGrpSpPr>
      <p:grpSpPr>
        <a:xfrm>
          <a:off x="0" y="0"/>
          <a:ext cx="0" cy="0"/>
          <a:chOff x="0" y="0"/>
          <a:chExt cx="0" cy="0"/>
        </a:xfrm>
      </p:grpSpPr>
      <p:sp>
        <p:nvSpPr>
          <p:cNvPr id="18" name="TextBox 18"/>
          <p:cNvSpPr txBox="1"/>
          <p:nvPr/>
        </p:nvSpPr>
        <p:spPr>
          <a:xfrm>
            <a:off x="685800" y="254669"/>
            <a:ext cx="16687799" cy="896207"/>
          </a:xfrm>
          <a:prstGeom prst="rect">
            <a:avLst/>
          </a:prstGeom>
        </p:spPr>
        <p:txBody>
          <a:bodyPr wrap="square" lIns="0" tIns="0" rIns="0" bIns="0" rtlCol="0" anchor="t">
            <a:spAutoFit/>
          </a:bodyPr>
          <a:lstStyle/>
          <a:p>
            <a:pPr lvl="0">
              <a:lnSpc>
                <a:spcPts val="7800"/>
              </a:lnSpc>
            </a:pPr>
            <a:endParaRPr lang="en-US" sz="5400" dirty="0">
              <a:solidFill>
                <a:srgbClr val="DDBC78"/>
              </a:solidFill>
              <a:latin typeface="Aleo Bold"/>
            </a:endParaRPr>
          </a:p>
        </p:txBody>
      </p:sp>
      <p:pic>
        <p:nvPicPr>
          <p:cNvPr id="3" name="Picture 2">
            <a:extLst>
              <a:ext uri="{FF2B5EF4-FFF2-40B4-BE49-F238E27FC236}">
                <a16:creationId xmlns:a16="http://schemas.microsoft.com/office/drawing/2014/main" id="{DBB363D0-703E-4BB3-A7F9-A5570BF4EA2A}"/>
              </a:ext>
            </a:extLst>
          </p:cNvPr>
          <p:cNvPicPr>
            <a:picLocks noChangeAspect="1"/>
          </p:cNvPicPr>
          <p:nvPr/>
        </p:nvPicPr>
        <p:blipFill>
          <a:blip r:embed="rId2"/>
          <a:stretch>
            <a:fillRect/>
          </a:stretch>
        </p:blipFill>
        <p:spPr>
          <a:xfrm>
            <a:off x="721895" y="571500"/>
            <a:ext cx="16880305" cy="9163594"/>
          </a:xfrm>
          <a:prstGeom prst="rect">
            <a:avLst/>
          </a:prstGeom>
        </p:spPr>
      </p:pic>
    </p:spTree>
    <p:extLst>
      <p:ext uri="{BB962C8B-B14F-4D97-AF65-F5344CB8AC3E}">
        <p14:creationId xmlns:p14="http://schemas.microsoft.com/office/powerpoint/2010/main" val="112577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6EB"/>
        </a:solidFill>
        <a:effectLst/>
      </p:bgPr>
    </p:bg>
    <p:spTree>
      <p:nvGrpSpPr>
        <p:cNvPr id="1" name=""/>
        <p:cNvGrpSpPr/>
        <p:nvPr/>
      </p:nvGrpSpPr>
      <p:grpSpPr>
        <a:xfrm>
          <a:off x="0" y="0"/>
          <a:ext cx="0" cy="0"/>
          <a:chOff x="0" y="0"/>
          <a:chExt cx="0" cy="0"/>
        </a:xfrm>
      </p:grpSpPr>
      <p:grpSp>
        <p:nvGrpSpPr>
          <p:cNvPr id="2" name="Group 2"/>
          <p:cNvGrpSpPr/>
          <p:nvPr/>
        </p:nvGrpSpPr>
        <p:grpSpPr>
          <a:xfrm>
            <a:off x="1038296" y="835710"/>
            <a:ext cx="18262395" cy="8914620"/>
            <a:chOff x="-9310720" y="-2159516"/>
            <a:chExt cx="24349859" cy="10698974"/>
          </a:xfrm>
        </p:grpSpPr>
        <p:sp>
          <p:nvSpPr>
            <p:cNvPr id="3" name="TextBox 3"/>
            <p:cNvSpPr txBox="1"/>
            <p:nvPr/>
          </p:nvSpPr>
          <p:spPr>
            <a:xfrm>
              <a:off x="-9310720" y="-2159516"/>
              <a:ext cx="18800414" cy="10698974"/>
            </a:xfrm>
            <a:prstGeom prst="rect">
              <a:avLst/>
            </a:prstGeom>
          </p:spPr>
          <p:txBody>
            <a:bodyPr wrap="square" lIns="0" tIns="0" rIns="0" bIns="0" rtlCol="0" anchor="t">
              <a:spAutoFit/>
            </a:bodyPr>
            <a:lstStyle/>
            <a:p>
              <a:pPr marL="0" lvl="0" indent="0" algn="l">
                <a:lnSpc>
                  <a:spcPts val="7800"/>
                </a:lnSpc>
              </a:pPr>
              <a:r>
                <a:rPr lang="en-US" sz="6000" dirty="0">
                  <a:solidFill>
                    <a:srgbClr val="DDBC78"/>
                  </a:solidFill>
                  <a:latin typeface="Aleo Bold"/>
                </a:rPr>
                <a:t>STRUCTURE</a:t>
              </a:r>
            </a:p>
            <a:p>
              <a:pPr marL="0" lvl="0" indent="0" algn="l">
                <a:lnSpc>
                  <a:spcPts val="7800"/>
                </a:lnSpc>
              </a:pPr>
              <a:r>
                <a:rPr lang="en-US" sz="6000" dirty="0">
                  <a:solidFill>
                    <a:srgbClr val="DDBC78"/>
                  </a:solidFill>
                  <a:latin typeface="Aleo Bold"/>
                </a:rPr>
                <a:t>TONE</a:t>
              </a:r>
            </a:p>
            <a:p>
              <a:pPr marL="0" lvl="0" indent="0" algn="l">
                <a:lnSpc>
                  <a:spcPts val="7800"/>
                </a:lnSpc>
              </a:pPr>
              <a:r>
                <a:rPr lang="en-US" sz="6000" dirty="0">
                  <a:solidFill>
                    <a:srgbClr val="DDBC78"/>
                  </a:solidFill>
                  <a:latin typeface="Aleo Bold"/>
                </a:rPr>
                <a:t>LANGUAGE</a:t>
              </a:r>
            </a:p>
            <a:p>
              <a:pPr marL="0" lvl="0" indent="0" algn="l">
                <a:lnSpc>
                  <a:spcPts val="7800"/>
                </a:lnSpc>
              </a:pPr>
              <a:r>
                <a:rPr lang="en-US" sz="6000" dirty="0">
                  <a:solidFill>
                    <a:srgbClr val="DDBC78"/>
                  </a:solidFill>
                  <a:latin typeface="Aleo Bold"/>
                </a:rPr>
                <a:t>CITATION</a:t>
              </a:r>
            </a:p>
            <a:p>
              <a:pPr marL="0" lvl="0" indent="0" algn="l">
                <a:lnSpc>
                  <a:spcPts val="7800"/>
                </a:lnSpc>
              </a:pPr>
              <a:r>
                <a:rPr lang="en-US" sz="6000" dirty="0">
                  <a:solidFill>
                    <a:srgbClr val="DDBC78"/>
                  </a:solidFill>
                  <a:latin typeface="Aleo Bold"/>
                </a:rPr>
                <a:t>COMPLEXITY</a:t>
              </a:r>
            </a:p>
            <a:p>
              <a:pPr marL="0" lvl="0" indent="0" algn="l">
                <a:lnSpc>
                  <a:spcPts val="7800"/>
                </a:lnSpc>
              </a:pPr>
              <a:r>
                <a:rPr lang="en-US" sz="6000" dirty="0">
                  <a:solidFill>
                    <a:srgbClr val="DDBC78"/>
                  </a:solidFill>
                  <a:latin typeface="Aleo Bold"/>
                </a:rPr>
                <a:t>EVIDENTS-BASED ARGUMENTS</a:t>
              </a:r>
            </a:p>
            <a:p>
              <a:pPr marL="0" lvl="0" indent="0" algn="l">
                <a:lnSpc>
                  <a:spcPts val="7800"/>
                </a:lnSpc>
              </a:pPr>
              <a:r>
                <a:rPr lang="en-US" sz="6000" dirty="0">
                  <a:solidFill>
                    <a:srgbClr val="DDBC78"/>
                  </a:solidFill>
                  <a:latin typeface="Aleo Bold"/>
                </a:rPr>
                <a:t>THESIS DRIVEN</a:t>
              </a:r>
            </a:p>
            <a:p>
              <a:pPr marL="0" lvl="0" indent="0" algn="l">
                <a:lnSpc>
                  <a:spcPts val="7800"/>
                </a:lnSpc>
              </a:pPr>
              <a:endParaRPr lang="en-US" sz="6000" dirty="0">
                <a:solidFill>
                  <a:srgbClr val="DDBC78"/>
                </a:solidFill>
                <a:latin typeface="Aleo Bold"/>
              </a:endParaRPr>
            </a:p>
            <a:p>
              <a:pPr marL="0" lvl="0" indent="0" algn="l">
                <a:lnSpc>
                  <a:spcPts val="7800"/>
                </a:lnSpc>
              </a:pPr>
              <a:endParaRPr lang="en-US" sz="6000" dirty="0">
                <a:solidFill>
                  <a:srgbClr val="DDBC78"/>
                </a:solidFill>
                <a:latin typeface="Aleo Bold"/>
              </a:endParaRPr>
            </a:p>
          </p:txBody>
        </p:sp>
        <p:sp>
          <p:nvSpPr>
            <p:cNvPr id="4" name="TextBox 4"/>
            <p:cNvSpPr txBox="1"/>
            <p:nvPr/>
          </p:nvSpPr>
          <p:spPr>
            <a:xfrm>
              <a:off x="4779078" y="-739018"/>
              <a:ext cx="10260061" cy="812638"/>
            </a:xfrm>
            <a:prstGeom prst="rect">
              <a:avLst/>
            </a:prstGeom>
          </p:spPr>
          <p:txBody>
            <a:bodyPr wrap="square" lIns="0" tIns="0" rIns="0" bIns="0" rtlCol="0" anchor="t">
              <a:spAutoFit/>
            </a:bodyPr>
            <a:lstStyle/>
            <a:p>
              <a:pPr marL="0" lvl="0" indent="0" algn="just"/>
              <a:endParaRPr lang="en-US" sz="4400" u="none" spc="63" dirty="0">
                <a:solidFill>
                  <a:srgbClr val="272727"/>
                </a:solidFill>
                <a:latin typeface="Aleo"/>
              </a:endParaRPr>
            </a:p>
          </p:txBody>
        </p:sp>
      </p:grpSp>
      <p:grpSp>
        <p:nvGrpSpPr>
          <p:cNvPr id="8" name="Group 8"/>
          <p:cNvGrpSpPr/>
          <p:nvPr/>
        </p:nvGrpSpPr>
        <p:grpSpPr>
          <a:xfrm>
            <a:off x="15765090" y="9095306"/>
            <a:ext cx="1182287" cy="21732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BC78">
                <a:alpha val="19608"/>
              </a:srgbClr>
            </a:solidFill>
          </p:spPr>
        </p:sp>
      </p:grpSp>
      <p:pic>
        <p:nvPicPr>
          <p:cNvPr id="10" name="Picture 10"/>
          <p:cNvPicPr>
            <a:picLocks noChangeAspect="1"/>
          </p:cNvPicPr>
          <p:nvPr/>
        </p:nvPicPr>
        <p:blipFill>
          <a:blip r:embed="rId2"/>
          <a:srcRect/>
          <a:stretch>
            <a:fillRect/>
          </a:stretch>
        </p:blipFill>
        <p:spPr>
          <a:xfrm>
            <a:off x="15453168" y="5110752"/>
            <a:ext cx="1806132" cy="4093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9325630"/>
          </a:xfrm>
          <a:prstGeom prst="rect">
            <a:avLst/>
          </a:prstGeom>
        </p:spPr>
        <p:txBody>
          <a:bodyPr wrap="square" lIns="0" tIns="0" rIns="0" bIns="0" rtlCol="0" anchor="t">
            <a:spAutoFit/>
          </a:bodyPr>
          <a:lstStyle/>
          <a:p>
            <a:pPr marL="0" lvl="0" indent="0" algn="ctr"/>
            <a:r>
              <a:rPr lang="en-US" sz="11500" b="1" u="none" dirty="0">
                <a:solidFill>
                  <a:srgbClr val="50603F"/>
                </a:solidFill>
                <a:latin typeface="Dosis Extra Bold"/>
              </a:rPr>
              <a:t>STRUCTURE</a:t>
            </a: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4400" b="1" dirty="0"/>
              <a:t>The basic structure that is used by an academic text is consist of three (3) parts introduction, body, and conclusion which is formal and logical.  This kind of structure enables the reader to follow the argument and navigate the text. In academic writing a clear structure and a logical flow are imperative to a cohesive text.  </a:t>
            </a:r>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9756517"/>
          </a:xfrm>
          <a:prstGeom prst="rect">
            <a:avLst/>
          </a:prstGeom>
        </p:spPr>
        <p:txBody>
          <a:bodyPr wrap="square" lIns="0" tIns="0" rIns="0" bIns="0" rtlCol="0" anchor="t">
            <a:spAutoFit/>
          </a:bodyPr>
          <a:lstStyle/>
          <a:p>
            <a:pPr marL="0" lvl="0" indent="0" algn="ctr"/>
            <a:r>
              <a:rPr lang="en-US" sz="11500" b="1" u="none" dirty="0">
                <a:solidFill>
                  <a:srgbClr val="50603F"/>
                </a:solidFill>
                <a:latin typeface="Dosis Extra Bold"/>
              </a:rPr>
              <a:t>TONE</a:t>
            </a: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4800" b="1" dirty="0"/>
              <a:t> This refers to the attitude conveyed in a piece of writing. The arguments of others are fairly presented and with an appropriate narrative tone. When presenting a position or argument that disagrees with one’s perspectives, describe the argument accurately without loaded or biased language.  </a:t>
            </a:r>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235595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9756517"/>
          </a:xfrm>
          <a:prstGeom prst="rect">
            <a:avLst/>
          </a:prstGeom>
        </p:spPr>
        <p:txBody>
          <a:bodyPr wrap="square" lIns="0" tIns="0" rIns="0" bIns="0" rtlCol="0" anchor="t">
            <a:spAutoFit/>
          </a:bodyPr>
          <a:lstStyle/>
          <a:p>
            <a:pPr marL="0" lvl="0" indent="0" algn="ctr"/>
            <a:r>
              <a:rPr lang="en-US" sz="11500" b="1" dirty="0">
                <a:solidFill>
                  <a:srgbClr val="50603F"/>
                </a:solidFill>
                <a:latin typeface="Dosis Extra Bold"/>
              </a:rPr>
              <a:t>LANGUAGE</a:t>
            </a:r>
            <a:endParaRPr lang="en-US" sz="11500" b="1" u="none"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4800" b="1" dirty="0"/>
              <a:t> It is important to use unambiguous language. Clear topic sentences enable a reader to follow your line of thinking without difficulty. Formal language and the third person </a:t>
            </a:r>
            <a:r>
              <a:rPr lang="en-PH" sz="4800" b="1" dirty="0" err="1"/>
              <a:t>pointof</a:t>
            </a:r>
            <a:r>
              <a:rPr lang="en-PH" sz="4800" b="1" dirty="0"/>
              <a:t>-view should be used. Technical language appropriate to area of study may also be used, however, it does not mean using “big words” just for the sake of doing so.  </a:t>
            </a:r>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178257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10495181"/>
          </a:xfrm>
          <a:prstGeom prst="rect">
            <a:avLst/>
          </a:prstGeom>
        </p:spPr>
        <p:txBody>
          <a:bodyPr wrap="square" lIns="0" tIns="0" rIns="0" bIns="0" rtlCol="0" anchor="t">
            <a:spAutoFit/>
          </a:bodyPr>
          <a:lstStyle/>
          <a:p>
            <a:pPr marL="0" lvl="0" indent="0" algn="ctr"/>
            <a:r>
              <a:rPr lang="en-US" sz="11500" b="1" dirty="0">
                <a:solidFill>
                  <a:srgbClr val="50603F"/>
                </a:solidFill>
                <a:latin typeface="Dosis Extra Bold"/>
              </a:rPr>
              <a:t>CITATION</a:t>
            </a:r>
            <a:endParaRPr lang="en-US" sz="11500" b="1" u="none"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4800" b="1" dirty="0"/>
              <a:t> </a:t>
            </a:r>
            <a:r>
              <a:rPr lang="en-PH" dirty="0"/>
              <a:t> </a:t>
            </a:r>
            <a:r>
              <a:rPr lang="en-PH" sz="4800" b="1" dirty="0"/>
              <a:t>Citing sources in the body of the paper and providing a list of references as either footnotes or endnotes is a very important aspect of an academic text. It is essential to always acknowledge the source of any ideas, research findings, data, or quoted text that have been used in a paper as a defense against allegations of plagiarism.  </a:t>
            </a:r>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25369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BC78"/>
        </a:solidFill>
        <a:effectLst/>
      </p:bgPr>
    </p:bg>
    <p:spTree>
      <p:nvGrpSpPr>
        <p:cNvPr id="1" name=""/>
        <p:cNvGrpSpPr/>
        <p:nvPr/>
      </p:nvGrpSpPr>
      <p:grpSpPr>
        <a:xfrm>
          <a:off x="0" y="0"/>
          <a:ext cx="0" cy="0"/>
          <a:chOff x="0" y="0"/>
          <a:chExt cx="0" cy="0"/>
        </a:xfrm>
      </p:grpSpPr>
      <p:sp>
        <p:nvSpPr>
          <p:cNvPr id="2" name="TextBox 2"/>
          <p:cNvSpPr txBox="1"/>
          <p:nvPr/>
        </p:nvSpPr>
        <p:spPr>
          <a:xfrm>
            <a:off x="3641166" y="591215"/>
            <a:ext cx="12970434" cy="9725739"/>
          </a:xfrm>
          <a:prstGeom prst="rect">
            <a:avLst/>
          </a:prstGeom>
        </p:spPr>
        <p:txBody>
          <a:bodyPr wrap="square" lIns="0" tIns="0" rIns="0" bIns="0" rtlCol="0" anchor="t">
            <a:spAutoFit/>
          </a:bodyPr>
          <a:lstStyle/>
          <a:p>
            <a:pPr marL="0" lvl="0" indent="0" algn="ctr"/>
            <a:r>
              <a:rPr lang="en-US" sz="11500" b="1" dirty="0">
                <a:solidFill>
                  <a:srgbClr val="50603F"/>
                </a:solidFill>
                <a:latin typeface="Dosis Extra Bold"/>
              </a:rPr>
              <a:t>COMPLEXITY</a:t>
            </a:r>
            <a:endParaRPr lang="en-US" sz="11500" b="1" u="none"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pPr marL="0" lvl="0" indent="0" algn="ctr"/>
            <a:endParaRPr lang="en-US" sz="900" b="1" dirty="0">
              <a:solidFill>
                <a:srgbClr val="50603F"/>
              </a:solidFill>
              <a:latin typeface="Dosis Extra Bold"/>
            </a:endParaRPr>
          </a:p>
          <a:p>
            <a:r>
              <a:rPr lang="en-PH" sz="16600" b="1" dirty="0"/>
              <a:t> </a:t>
            </a:r>
            <a:r>
              <a:rPr lang="en-PH" sz="6000" b="1" dirty="0"/>
              <a:t> An academic text addresses complex issues that require higher-order thinking skills to comprehend. </a:t>
            </a:r>
          </a:p>
          <a:p>
            <a:endParaRPr lang="en-PH" sz="4800" b="1" dirty="0"/>
          </a:p>
          <a:p>
            <a:pPr marL="0" lvl="0" indent="0"/>
            <a:endParaRPr lang="en-US" sz="13800" b="1" u="none" dirty="0">
              <a:solidFill>
                <a:srgbClr val="50603F"/>
              </a:solidFill>
              <a:latin typeface="Dosis Extra Bold"/>
            </a:endParaRPr>
          </a:p>
        </p:txBody>
      </p:sp>
      <p:pic>
        <p:nvPicPr>
          <p:cNvPr id="11" name="Picture 11"/>
          <p:cNvPicPr>
            <a:picLocks noChangeAspect="1"/>
          </p:cNvPicPr>
          <p:nvPr/>
        </p:nvPicPr>
        <p:blipFill>
          <a:blip r:embed="rId2"/>
          <a:srcRect/>
          <a:stretch>
            <a:fillRect/>
          </a:stretch>
        </p:blipFill>
        <p:spPr>
          <a:xfrm>
            <a:off x="-180942" y="209062"/>
            <a:ext cx="3822108" cy="6519586"/>
          </a:xfrm>
          <a:prstGeom prst="rect">
            <a:avLst/>
          </a:prstGeom>
        </p:spPr>
      </p:pic>
      <p:pic>
        <p:nvPicPr>
          <p:cNvPr id="16" name="Picture 16"/>
          <p:cNvPicPr>
            <a:picLocks noChangeAspect="1"/>
          </p:cNvPicPr>
          <p:nvPr/>
        </p:nvPicPr>
        <p:blipFill>
          <a:blip r:embed="rId3"/>
          <a:srcRect/>
          <a:stretch>
            <a:fillRect/>
          </a:stretch>
        </p:blipFill>
        <p:spPr>
          <a:xfrm>
            <a:off x="16310356" y="7581900"/>
            <a:ext cx="2315286" cy="2526534"/>
          </a:xfrm>
          <a:prstGeom prst="rect">
            <a:avLst/>
          </a:prstGeom>
        </p:spPr>
      </p:pic>
      <p:pic>
        <p:nvPicPr>
          <p:cNvPr id="17" name="Picture 17"/>
          <p:cNvPicPr>
            <a:picLocks noChangeAspect="1"/>
          </p:cNvPicPr>
          <p:nvPr/>
        </p:nvPicPr>
        <p:blipFill>
          <a:blip r:embed="rId4"/>
          <a:srcRect/>
          <a:stretch>
            <a:fillRect/>
          </a:stretch>
        </p:blipFill>
        <p:spPr>
          <a:xfrm>
            <a:off x="820001" y="6685683"/>
            <a:ext cx="1937336" cy="2849024"/>
          </a:xfrm>
          <a:prstGeom prst="rect">
            <a:avLst/>
          </a:prstGeom>
        </p:spPr>
      </p:pic>
    </p:spTree>
    <p:extLst>
      <p:ext uri="{BB962C8B-B14F-4D97-AF65-F5344CB8AC3E}">
        <p14:creationId xmlns:p14="http://schemas.microsoft.com/office/powerpoint/2010/main" val="20533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1246</Words>
  <Application>Microsoft Office PowerPoint</Application>
  <PresentationFormat>Custom</PresentationFormat>
  <Paragraphs>130</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Aleo</vt:lpstr>
      <vt:lpstr>Aleo Bold</vt:lpstr>
      <vt:lpstr>Wingdings</vt:lpstr>
      <vt:lpstr>Dosis Extra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Illustration Social Science Class Education Presentation</dc:title>
  <dc:creator>ASUS</dc:creator>
  <cp:lastModifiedBy>Emelyn Jane Camello</cp:lastModifiedBy>
  <cp:revision>52</cp:revision>
  <dcterms:created xsi:type="dcterms:W3CDTF">2006-08-16T00:00:00Z</dcterms:created>
  <dcterms:modified xsi:type="dcterms:W3CDTF">2022-08-31T03:23:55Z</dcterms:modified>
  <dc:identifier>DAEfolH4CAI</dc:identifier>
</cp:coreProperties>
</file>